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2"/>
  </p:notesMasterIdLst>
  <p:sldIdLst>
    <p:sldId id="898" r:id="rId2"/>
    <p:sldId id="910" r:id="rId3"/>
    <p:sldId id="913" r:id="rId4"/>
    <p:sldId id="899" r:id="rId5"/>
    <p:sldId id="904" r:id="rId6"/>
    <p:sldId id="915" r:id="rId7"/>
    <p:sldId id="901" r:id="rId8"/>
    <p:sldId id="903" r:id="rId9"/>
    <p:sldId id="916" r:id="rId10"/>
    <p:sldId id="917" r:id="rId11"/>
    <p:sldId id="919" r:id="rId12"/>
    <p:sldId id="905" r:id="rId13"/>
    <p:sldId id="920" r:id="rId14"/>
    <p:sldId id="914" r:id="rId15"/>
    <p:sldId id="906" r:id="rId16"/>
    <p:sldId id="907" r:id="rId17"/>
    <p:sldId id="908" r:id="rId18"/>
    <p:sldId id="912" r:id="rId19"/>
    <p:sldId id="911" r:id="rId20"/>
    <p:sldId id="909" r:id="rId21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36"/>
    <p:restoredTop sz="83684"/>
  </p:normalViewPr>
  <p:slideViewPr>
    <p:cSldViewPr snapToGrid="0">
      <p:cViewPr varScale="1">
        <p:scale>
          <a:sx n="142" d="100"/>
          <a:sy n="142" d="100"/>
        </p:scale>
        <p:origin x="13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62B07-C48E-F04A-A3F7-404DC8632CFE}" type="datetimeFigureOut">
              <a:rPr lang="en-CN" smtClean="0"/>
              <a:t>2024/4/3</a:t>
            </a:fld>
            <a:endParaRPr lang="en-C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3A9BC9-EB6D-434C-82DF-BF7364FFC3E2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4019814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ED94030-89A1-44FA-85C8-A64C4161286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910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E03284-647F-470C-AE41-2C3FA78D751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  <a:solidFill>
            <a:schemeClr val="accent1"/>
          </a:solidFill>
        </p:spPr>
        <p:txBody>
          <a:bodyPr anchor="b">
            <a:normAutofit/>
          </a:bodyPr>
          <a:lstStyle>
            <a:lvl1pPr algn="ctr">
              <a:defRPr sz="4800" b="1"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Introduction to NLP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82747E6-4E72-4435-AB9D-9122E0C57BC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solidFill>
            <a:schemeClr val="accent1"/>
          </a:solidFill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Baojian Zhou</a:t>
            </a:r>
          </a:p>
          <a:p>
            <a:r>
              <a:rPr lang="en-US" altLang="zh-CN" dirty="0"/>
              <a:t>School of Data Science, Fudan University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FC91BB9-1D1F-408E-9F55-1C077A94A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1577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5BD662-EB3C-4EAF-9A3A-38E08CA48E9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14326" y="241334"/>
            <a:ext cx="11553826" cy="610388"/>
          </a:xfrm>
          <a:noFill/>
        </p:spPr>
        <p:txBody>
          <a:bodyPr>
            <a:noAutofit/>
          </a:bodyPr>
          <a:lstStyle>
            <a:lvl1pPr>
              <a:defRPr sz="4000" b="1">
                <a:solidFill>
                  <a:srgbClr val="0E419C"/>
                </a:solidFill>
              </a:defRPr>
            </a:lvl1pPr>
          </a:lstStyle>
          <a:p>
            <a:r>
              <a:rPr lang="en-US" altLang="zh-CN" dirty="0"/>
              <a:t>This is a test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0A57540-AA61-4F49-8204-5904B128EF9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7525" y="1108433"/>
            <a:ext cx="11064875" cy="5508233"/>
          </a:xfrm>
        </p:spPr>
        <p:txBody>
          <a:bodyPr/>
          <a:lstStyle>
            <a:lvl1pPr>
              <a:lnSpc>
                <a:spcPct val="100000"/>
              </a:lnSpc>
              <a:spcAft>
                <a:spcPts val="1800"/>
              </a:spcAft>
              <a:defRPr>
                <a:solidFill>
                  <a:schemeClr val="tx1"/>
                </a:solidFill>
              </a:defRPr>
            </a:lvl1pPr>
            <a:lvl2pPr>
              <a:lnSpc>
                <a:spcPct val="100000"/>
              </a:lnSpc>
              <a:spcAft>
                <a:spcPts val="1800"/>
              </a:spcAft>
              <a:defRPr>
                <a:solidFill>
                  <a:schemeClr val="tx1"/>
                </a:solidFill>
              </a:defRPr>
            </a:lvl2pPr>
            <a:lvl3pPr>
              <a:lnSpc>
                <a:spcPct val="100000"/>
              </a:lnSpc>
              <a:spcAft>
                <a:spcPts val="1800"/>
              </a:spcAft>
              <a:defRPr>
                <a:solidFill>
                  <a:schemeClr val="tx1"/>
                </a:solidFill>
              </a:defRPr>
            </a:lvl3pPr>
            <a:lvl4pPr>
              <a:lnSpc>
                <a:spcPct val="100000"/>
              </a:lnSpc>
              <a:spcAft>
                <a:spcPts val="1800"/>
              </a:spcAft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/>
              <a:t>This is a test.</a:t>
            </a:r>
            <a:endParaRPr lang="zh-CN" altLang="en-US" dirty="0"/>
          </a:p>
          <a:p>
            <a:pPr lvl="1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test.</a:t>
            </a:r>
            <a:endParaRPr lang="zh-CN" altLang="en-US" dirty="0"/>
          </a:p>
          <a:p>
            <a:pPr lvl="2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endParaRPr lang="zh-CN" altLang="en-US" dirty="0"/>
          </a:p>
          <a:p>
            <a:pPr lvl="3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test.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D65E4C-D95C-4051-9F7B-78194BD2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492875"/>
            <a:ext cx="609598" cy="365125"/>
          </a:xfrm>
        </p:spPr>
        <p:txBody>
          <a:bodyPr/>
          <a:lstStyle/>
          <a:p>
            <a:fld id="{DC8BB421-126E-41CB-B73A-69D52E98CAE3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5A9ACEB-7451-41A7-93BA-D817C10377AE}"/>
              </a:ext>
            </a:extLst>
          </p:cNvPr>
          <p:cNvSpPr/>
          <p:nvPr userDrawn="1"/>
        </p:nvSpPr>
        <p:spPr>
          <a:xfrm>
            <a:off x="314326" y="851723"/>
            <a:ext cx="11553826" cy="45719"/>
          </a:xfrm>
          <a:prstGeom prst="rect">
            <a:avLst/>
          </a:prstGeom>
          <a:solidFill>
            <a:srgbClr val="174593"/>
          </a:solidFill>
          <a:ln>
            <a:solidFill>
              <a:srgbClr val="1745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C4D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5171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D65E4C-D95C-4051-9F7B-78194BD2D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82400" y="6492875"/>
            <a:ext cx="609598" cy="365125"/>
          </a:xfrm>
        </p:spPr>
        <p:txBody>
          <a:bodyPr/>
          <a:lstStyle/>
          <a:p>
            <a:fld id="{DC8BB421-126E-41CB-B73A-69D52E98CAE3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5CE11DDF-65F3-45D5-B724-62F94032D6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720850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内容占位符 3">
            <a:extLst>
              <a:ext uri="{FF2B5EF4-FFF2-40B4-BE49-F238E27FC236}">
                <a16:creationId xmlns:a16="http://schemas.microsoft.com/office/drawing/2014/main" id="{96484387-4DE1-4B3F-9BF4-D38DF06132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720850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0F00D199-7DD3-488F-BEEF-DF09657F7C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675" y="66676"/>
            <a:ext cx="12049125" cy="610388"/>
          </a:xfrm>
          <a:noFill/>
        </p:spPr>
        <p:txBody>
          <a:bodyPr>
            <a:noAutofit/>
          </a:bodyPr>
          <a:lstStyle>
            <a:lvl1pPr>
              <a:defRPr sz="4000" b="1">
                <a:solidFill>
                  <a:srgbClr val="0E419C"/>
                </a:solidFill>
              </a:defRPr>
            </a:lvl1pPr>
          </a:lstStyle>
          <a:p>
            <a:r>
              <a:rPr lang="en-US" altLang="zh-CN" dirty="0"/>
              <a:t>This is a test</a:t>
            </a:r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3601FE1-B52B-4595-BD97-220067DB7375}"/>
              </a:ext>
            </a:extLst>
          </p:cNvPr>
          <p:cNvSpPr/>
          <p:nvPr userDrawn="1"/>
        </p:nvSpPr>
        <p:spPr>
          <a:xfrm>
            <a:off x="66675" y="677065"/>
            <a:ext cx="12049125" cy="77587"/>
          </a:xfrm>
          <a:prstGeom prst="rect">
            <a:avLst/>
          </a:prstGeom>
          <a:solidFill>
            <a:srgbClr val="174593"/>
          </a:solidFill>
          <a:ln>
            <a:solidFill>
              <a:srgbClr val="1745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C4D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3311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8D4B963-4689-4C0B-A3E7-5D0A516FD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3229"/>
            <a:ext cx="12191998" cy="5540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dirty="0"/>
              <a:t>This is a test</a:t>
            </a:r>
            <a:endParaRPr lang="zh-CN" altLang="en-US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62EC4EC-EEC9-4E2B-8910-81CDFB6044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567267"/>
            <a:ext cx="12191998" cy="5925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dirty="0"/>
              <a:t>This is a test</a:t>
            </a:r>
            <a:endParaRPr lang="zh-CN" altLang="en-US" dirty="0"/>
          </a:p>
          <a:p>
            <a:pPr lvl="1"/>
            <a:r>
              <a:rPr lang="en-US" altLang="zh-CN" dirty="0"/>
              <a:t>This is a test</a:t>
            </a:r>
            <a:endParaRPr lang="zh-CN" altLang="en-US" dirty="0"/>
          </a:p>
          <a:p>
            <a:pPr lvl="2"/>
            <a:r>
              <a:rPr lang="en-US" altLang="zh-CN" dirty="0"/>
              <a:t>This is a test</a:t>
            </a:r>
            <a:endParaRPr lang="zh-CN" altLang="en-US" dirty="0"/>
          </a:p>
          <a:p>
            <a:pPr lvl="3"/>
            <a:r>
              <a:rPr lang="en-US" altLang="zh-CN" dirty="0"/>
              <a:t>This is a test</a:t>
            </a:r>
            <a:endParaRPr lang="zh-CN" altLang="en-US" dirty="0"/>
          </a:p>
          <a:p>
            <a:pPr lvl="4"/>
            <a:r>
              <a:rPr lang="en-US" altLang="zh-CN" dirty="0"/>
              <a:t>This is a test</a:t>
            </a:r>
            <a:endParaRPr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1C9E46-0E5F-49EF-B30B-D978E95AB6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16266" y="6492875"/>
            <a:ext cx="57573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BB421-126E-41CB-B73A-69D52E98CAE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0782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2023.ccl-3.21.pdf" TargetMode="External"/><Relationship Id="rId2" Type="http://schemas.openxmlformats.org/officeDocument/2006/relationships/hyperlink" Target="https://github.com/GJSeason/CCL2023-FCC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aicrowd.com/challenges/esci-challenge-for-improving-product-search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sebastianruder/NLP-progres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/jigsaw-toxic-comment-classification-challenge" TargetMode="External"/><Relationship Id="rId2" Type="http://schemas.openxmlformats.org/officeDocument/2006/relationships/hyperlink" Target="https://www.kaggle.com/dataset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eb.stanford.edu/class/cs224n/slides/cs224n-2024-lecture07-final-project.pdf" TargetMode="External"/><Relationship Id="rId2" Type="http://schemas.openxmlformats.org/officeDocument/2006/relationships/hyperlink" Target="https://angelxuanchang.github.io/nlp-class/project_tit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eb.stanford.edu/class/archive/cs/cs224n/cs224n.1234/project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overleaf.com/latex/templates/acl-2023-proceedings-template/qjdgcrdwcnwp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angelxuanchang.github.io/nlp-class/project.html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10.192.9.50:18888/dashboar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nlp.stanford.edu/courses/cs224n/" TargetMode="External"/><Relationship Id="rId2" Type="http://schemas.openxmlformats.org/officeDocument/2006/relationships/hyperlink" Target="https://angelxuanchang.github.io/nlp-class/project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eb.stanford.edu/class/cs224n/project.html" TargetMode="External"/><Relationship Id="rId4" Type="http://schemas.openxmlformats.org/officeDocument/2006/relationships/hyperlink" Target="https://web.stanford.edu/class/archive/cs/cs224n/cs224n.1204/project.html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lt.qcri.org/semeval2014/task4/index.php?id=data-and-tools" TargetMode="External"/><Relationship Id="rId2" Type="http://schemas.openxmlformats.org/officeDocument/2006/relationships/hyperlink" Target="http://alt.qcri.org/semeval2014/task4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www.fakenewschallenge.org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clanthology.org/2022.semeval-1.155.pdf" TargetMode="External"/><Relationship Id="rId7" Type="http://schemas.openxmlformats.org/officeDocument/2006/relationships/hyperlink" Target="https://semeval.github.io/SemEval2024/" TargetMode="External"/><Relationship Id="rId2" Type="http://schemas.openxmlformats.org/officeDocument/2006/relationships/hyperlink" Target="https://competitions.codalab.org/competitions/33835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upura/semeval2022-task8-multilingual-news-article-similarity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angcunxiang/SemEval2020-Task4-Commonsense-Validation-and-Explanation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wangcunxiang/SemEval2020-Task4-Commonsense-Validation-and-Explanation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feedback-prize-english-language-learning/code" TargetMode="External"/><Relationship Id="rId2" Type="http://schemas.openxmlformats.org/officeDocument/2006/relationships/hyperlink" Target="https://www.kaggle.com/competitions/feedback-prize-english-language-learning/data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9DC680-57FE-4360-8D62-7C774E5AB9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44636" y="856354"/>
            <a:ext cx="10102723" cy="1422073"/>
          </a:xfrm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altLang="zh-CN" dirty="0">
                <a:solidFill>
                  <a:srgbClr val="0E419C"/>
                </a:solidFill>
              </a:rPr>
              <a:t>Final Project</a:t>
            </a:r>
            <a:endParaRPr lang="zh-CN" altLang="en-US" dirty="0">
              <a:solidFill>
                <a:srgbClr val="0E419C"/>
              </a:solidFill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7BA0913-FFCB-4BC5-85DA-4B598BB8D3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585338"/>
            <a:ext cx="9144000" cy="2618033"/>
          </a:xfrm>
          <a:solidFill>
            <a:schemeClr val="bg1"/>
          </a:solidFill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E419C"/>
                </a:solidFill>
              </a:rPr>
              <a:t>DATA130030.01 (</a:t>
            </a:r>
            <a:r>
              <a:rPr lang="zh-CN" altLang="en-US" sz="2000" dirty="0">
                <a:solidFill>
                  <a:srgbClr val="0E419C"/>
                </a:solidFill>
              </a:rPr>
              <a:t>自然语言处理</a:t>
            </a:r>
            <a:r>
              <a:rPr lang="en-US" altLang="zh-CN" sz="2000" dirty="0">
                <a:solidFill>
                  <a:srgbClr val="0E419C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E419C"/>
                </a:solidFill>
              </a:rPr>
              <a:t>School of Data Science Fudan University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rgbClr val="0E419C"/>
                </a:solidFill>
              </a:rPr>
              <a:t>04/03/2024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85388F10-FFAF-40CE-8463-CBC710995B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6720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FD2A0-38DF-C856-C0C7-C9B6B5B24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6" y="144049"/>
            <a:ext cx="11553826" cy="707673"/>
          </a:xfrm>
        </p:spPr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7</a:t>
            </a:r>
            <a:r>
              <a:rPr lang="zh-CN" altLang="en-US" sz="4000" b="1" dirty="0"/>
              <a:t> </a:t>
            </a:r>
            <a:r>
              <a:rPr lang="en-US" sz="2000" dirty="0">
                <a:solidFill>
                  <a:srgbClr val="00B050"/>
                </a:solidFill>
              </a:rPr>
              <a:t>CCL 2023 </a:t>
            </a:r>
            <a:r>
              <a:rPr lang="zh-CN" altLang="en-US" sz="2000" dirty="0">
                <a:solidFill>
                  <a:srgbClr val="00B050"/>
                </a:solidFill>
              </a:rPr>
              <a:t>电信网络诈骗案件分类评测</a:t>
            </a:r>
            <a:endParaRPr lang="en-CN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6BC48-8D0B-7975-5A57-C7CC1EE420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564" y="1111625"/>
            <a:ext cx="5029418" cy="4612770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sz="1800" dirty="0"/>
              <a:t>本任务目标：对给定案件描述文本进行分类。案件文本包含对案件的整体描述（经过脱敏处理）。从反诈大数据平台共计导出 </a:t>
            </a:r>
            <a:r>
              <a:rPr lang="en-US" altLang="zh-CN" sz="1800" dirty="0"/>
              <a:t>13 </a:t>
            </a:r>
            <a:r>
              <a:rPr lang="zh-CN" altLang="en-US" sz="1800" dirty="0"/>
              <a:t>个类别的数据，去除了“其他类型诈骗”类别，因此最终采用 </a:t>
            </a:r>
            <a:r>
              <a:rPr lang="en-US" altLang="zh-CN" sz="1800" dirty="0"/>
              <a:t>12 </a:t>
            </a:r>
            <a:r>
              <a:rPr lang="zh-CN" altLang="en-US" sz="1800" dirty="0"/>
              <a:t>个类别。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800" dirty="0"/>
              <a:t>目的在于统计现状，有助于公安部门掌握当前电信网络诈骗案件的分布特点，进而能够对不同类别的诈骗案件作出针对性的预防、监管、制止、侦查等措施。</a:t>
            </a:r>
            <a:endParaRPr lang="en-US" altLang="zh-CN" sz="1800" dirty="0"/>
          </a:p>
          <a:p>
            <a:r>
              <a:rPr lang="en-US" sz="1800" dirty="0">
                <a:hlinkClick r:id="rId2"/>
              </a:rPr>
              <a:t>https://github.com/GJSeason/CCL2023-FCC</a:t>
            </a:r>
            <a:r>
              <a:rPr lang="zh-CN" altLang="en-US" sz="1800" dirty="0"/>
              <a:t> </a:t>
            </a:r>
            <a:endParaRPr lang="en-US" altLang="zh-CN" sz="1800" dirty="0"/>
          </a:p>
          <a:p>
            <a:r>
              <a:rPr lang="en-US" sz="1800" dirty="0">
                <a:hlinkClick r:id="rId3"/>
              </a:rPr>
              <a:t>Paper</a:t>
            </a:r>
            <a:r>
              <a:rPr lang="en-US" altLang="zh-CN" sz="1800" dirty="0">
                <a:hlinkClick r:id="rId3"/>
              </a:rPr>
              <a:t>:</a:t>
            </a:r>
            <a:r>
              <a:rPr lang="zh-CN" altLang="en-US" sz="1800" dirty="0">
                <a:hlinkClick r:id="rId3"/>
              </a:rPr>
              <a:t> </a:t>
            </a:r>
            <a:r>
              <a:rPr lang="en-US" sz="1800" dirty="0">
                <a:hlinkClick r:id="rId3"/>
              </a:rPr>
              <a:t>https://aclanthology.org/2023.ccl-3.21.pdf</a:t>
            </a:r>
            <a:r>
              <a:rPr lang="zh-CN" altLang="en-US" sz="1800" dirty="0"/>
              <a:t> 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F5B61E-F1FA-2635-0B59-7A234FD3A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10</a:t>
            </a:fld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8468640-250A-4337-2FF2-80CCDBEA0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4589" y="1180636"/>
            <a:ext cx="6041847" cy="40552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5B4DD3A-E60A-2521-0C4A-5DD358EA642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4833"/>
          <a:stretch/>
        </p:blipFill>
        <p:spPr>
          <a:xfrm>
            <a:off x="6536570" y="5321700"/>
            <a:ext cx="4796425" cy="117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501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A6711-7F19-1679-D8DD-39BC1CC2C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8</a:t>
            </a:r>
            <a:r>
              <a:rPr lang="en-US" altLang="zh-CN" sz="2800" dirty="0"/>
              <a:t> </a:t>
            </a:r>
            <a:r>
              <a:rPr lang="en-US" sz="2000" b="1" dirty="0">
                <a:solidFill>
                  <a:srgbClr val="00B050"/>
                </a:solidFill>
                <a:effectLst/>
              </a:rPr>
              <a:t>Multiclass Product Classification</a:t>
            </a:r>
            <a:endParaRPr lang="en-CN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E4AEF-6BB7-BDEC-DC40-2D90065811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5" y="1108434"/>
            <a:ext cx="4204787" cy="3452288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Task</a:t>
            </a:r>
            <a:r>
              <a:rPr lang="en-US" sz="2000" dirty="0"/>
              <a:t>: Given a query and a result list of products retrieved for this query, the goal of this task is to classify each product as being an Exact, Substitute, Complement, or Irrelevant match for the query.</a:t>
            </a:r>
          </a:p>
          <a:p>
            <a:r>
              <a:rPr lang="en-US" sz="2000" dirty="0">
                <a:hlinkClick r:id="rId2"/>
              </a:rPr>
              <a:t>https://www.aicrowd.com/challenges/esci-challenge-for-improving-product-search</a:t>
            </a:r>
            <a:r>
              <a:rPr lang="en-US" sz="2000" dirty="0"/>
              <a:t> </a:t>
            </a:r>
          </a:p>
          <a:p>
            <a:endParaRPr lang="en-CN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664E75-41EF-99EF-B266-34078D954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11</a:t>
            </a:fld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B50E920-6220-177C-60AB-E527A41B8A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441" y="4490940"/>
            <a:ext cx="3469841" cy="17995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FD1DE3-91F4-E4E7-05C7-1451D87797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99" y="1481949"/>
            <a:ext cx="7008053" cy="4380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2630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59E835-5916-4B9B-B8A6-8D0FF14ED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9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Other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Tasks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(Ruder’s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list)</a:t>
            </a:r>
            <a:endParaRPr lang="zh-CN" altLang="en-US" sz="2000" dirty="0">
              <a:solidFill>
                <a:srgbClr val="00B050"/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6029268-10AC-4D38-892F-EAC7DD820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500C737-36A8-9FA8-085D-88D436EBF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0364" y="1982123"/>
            <a:ext cx="3403122" cy="1446877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https://github.com/sebastianruder/NLP-progress</a:t>
            </a:r>
            <a:r>
              <a:rPr lang="zh-CN" altLang="en-US" dirty="0"/>
              <a:t> </a:t>
            </a:r>
            <a:endParaRPr lang="en-C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A996F6-8573-5338-D049-DA51F9D51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33" y="3901858"/>
            <a:ext cx="3466453" cy="11637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44B4D0-B46A-3647-A7D2-6EDE0516D5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0484" y="1341862"/>
            <a:ext cx="7171152" cy="448792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49F1B35-B4F9-1DE8-7D67-5759A18D2A5F}"/>
              </a:ext>
            </a:extLst>
          </p:cNvPr>
          <p:cNvSpPr/>
          <p:nvPr/>
        </p:nvSpPr>
        <p:spPr>
          <a:xfrm>
            <a:off x="4353252" y="1341862"/>
            <a:ext cx="3168627" cy="4305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874745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EC72B-0F44-56A1-4E02-A82E4449B2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dirty="0"/>
              <a:t>10</a:t>
            </a:r>
            <a:r>
              <a:rPr lang="en-US" altLang="zh-CN" sz="2800" b="1" dirty="0"/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Other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Tasks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(Kaggle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datasets,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NLP)</a:t>
            </a:r>
            <a:endParaRPr lang="en-CN" sz="2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CC89F-2D15-F2A9-2D2F-506CDA8C6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5" y="1080285"/>
            <a:ext cx="4428003" cy="1165041"/>
          </a:xfrm>
        </p:spPr>
        <p:txBody>
          <a:bodyPr>
            <a:noAutofit/>
          </a:bodyPr>
          <a:lstStyle/>
          <a:p>
            <a:r>
              <a:rPr lang="en-US" sz="1600" dirty="0">
                <a:hlinkClick r:id="rId2"/>
              </a:rPr>
              <a:t>https://www.kaggle.com/datasets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r>
              <a:rPr lang="en-US" sz="1600" dirty="0">
                <a:hlinkClick r:id="rId3"/>
              </a:rPr>
              <a:t>https://www.kaggle.com/c/jigsaw-toxic-comment-classification-challenge</a:t>
            </a:r>
            <a:r>
              <a:rPr lang="zh-CN" altLang="en-US" sz="1600" dirty="0"/>
              <a:t> </a:t>
            </a:r>
            <a:endParaRPr lang="en-C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52E8C0-CD40-964E-2B9F-EB212519E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13</a:t>
            </a:fld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44C581-FF46-0035-F9E7-63821FE5B0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6375" y="1171339"/>
            <a:ext cx="6637750" cy="52321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FDB99EC-7D42-7281-73A2-E2ADBC82A4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8241" y="2473889"/>
            <a:ext cx="3812139" cy="424632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AE062F4-E396-C891-F5CF-119C1401F334}"/>
              </a:ext>
            </a:extLst>
          </p:cNvPr>
          <p:cNvSpPr/>
          <p:nvPr/>
        </p:nvSpPr>
        <p:spPr>
          <a:xfrm>
            <a:off x="958241" y="2367419"/>
            <a:ext cx="3475973" cy="5636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599195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2BF32-81CA-7137-36F0-4ABBC99D2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CN" dirty="0"/>
              <a:t>useful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D6809-94E7-23A5-740B-DCB527873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6" y="1108433"/>
            <a:ext cx="8545056" cy="5384442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0"/>
              </a:spcAft>
            </a:pPr>
            <a:r>
              <a:rPr lang="en-US" altLang="zh-CN" sz="2000" dirty="0"/>
              <a:t>Angel Chang’s</a:t>
            </a:r>
            <a:r>
              <a:rPr lang="zh-CN" altLang="en-US" sz="2000" dirty="0"/>
              <a:t> </a:t>
            </a:r>
            <a:r>
              <a:rPr lang="en-US" altLang="zh-CN" sz="2000" dirty="0"/>
              <a:t>course</a:t>
            </a:r>
            <a:r>
              <a:rPr lang="zh-CN" altLang="en-US" sz="2000" dirty="0"/>
              <a:t> </a:t>
            </a:r>
            <a:endParaRPr lang="en-US" sz="2000" dirty="0">
              <a:hlinkClick r:id="rId2"/>
            </a:endParaRP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600" dirty="0">
                <a:hlinkClick r:id="rId2"/>
              </a:rPr>
              <a:t>https://angelxuanchang.github.io/nlp-class/project_titles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600" dirty="0">
                <a:hlinkClick r:id="rId2"/>
              </a:rPr>
              <a:t>https://angelxuanchang.github.io/nlp-class/project_titles</a:t>
            </a:r>
            <a:r>
              <a:rPr lang="en-US" sz="1600" dirty="0"/>
              <a:t> 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MIND News Recommendation System with OpenAI’s Pre-trained embeddings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English and Japanese Machine Translator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Polyglot Refinement: Neural Machine Translation for Low Resource Languages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Research Paper Summarization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Comparative Analysis of Adversarial Attacks on BERT-based NLP Models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Text Summarization of Academic Papers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Grammatical Error Correction using Recurrent Neural Networks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Syntactic Aware Cross Modality Alignment for Vision Language Navigation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Chatting Bot</a:t>
            </a:r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400" dirty="0"/>
              <a:t>…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altLang="zh-CN" sz="1800" dirty="0"/>
              <a:t>Stanford</a:t>
            </a:r>
            <a:r>
              <a:rPr lang="zh-CN" altLang="en-US" sz="1800" dirty="0"/>
              <a:t> </a:t>
            </a:r>
            <a:r>
              <a:rPr lang="en-US" altLang="zh-CN" sz="1800" dirty="0"/>
              <a:t>224N</a:t>
            </a:r>
            <a:endParaRPr lang="en-US" sz="1800" dirty="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600" dirty="0">
                <a:hlinkClick r:id="rId3"/>
              </a:rPr>
              <a:t>https://web.stanford.edu/class/cs224n/slides/cs224n-2024-lecture07-final-project.pdf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 lvl="1">
              <a:spcBef>
                <a:spcPts val="600"/>
              </a:spcBef>
              <a:spcAft>
                <a:spcPts val="0"/>
              </a:spcAft>
            </a:pPr>
            <a:r>
              <a:rPr lang="en-US" sz="1600" dirty="0">
                <a:hlinkClick r:id="rId4"/>
              </a:rPr>
              <a:t>https://web.stanford.edu/class/archive/cs/cs224n/cs224n.1234/project.html</a:t>
            </a:r>
            <a:r>
              <a:rPr lang="zh-CN" altLang="en-US" sz="1600" dirty="0"/>
              <a:t> </a:t>
            </a:r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457891-E7CA-74F6-C5DB-63CE8C6EA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47910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8EF16E-1547-48E9-87D4-3C1EFD03E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r>
              <a:rPr lang="zh-CN" altLang="en-US" dirty="0"/>
              <a:t> </a:t>
            </a:r>
            <a:r>
              <a:rPr lang="en-US" altLang="zh-CN" dirty="0"/>
              <a:t>timeline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4445AE8-CD84-4E78-B147-E48F9FF8D73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14327" y="1039541"/>
                <a:ext cx="10890205" cy="5453334"/>
              </a:xfrm>
            </p:spPr>
            <p:txBody>
              <a:bodyPr>
                <a:noAutofit/>
              </a:bodyPr>
              <a:lstStyle/>
              <a:p>
                <a:pPr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400" b="1" dirty="0"/>
                  <a:t>Your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team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built-up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deadline: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04/17/2024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(8</a:t>
                </a:r>
                <a:r>
                  <a:rPr lang="en-US" altLang="zh-CN" sz="2400" b="1" baseline="30000" dirty="0"/>
                  <a:t>th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week)</a:t>
                </a: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400" b="1" dirty="0"/>
                  <a:t>Team</a:t>
                </a:r>
                <a:r>
                  <a:rPr lang="zh-CN" altLang="en-US" sz="2400" b="1" dirty="0"/>
                  <a:t> </a:t>
                </a:r>
                <a:r>
                  <a:rPr lang="en-US" altLang="zh-CN" sz="2400" b="1" dirty="0"/>
                  <a:t>presentation</a:t>
                </a:r>
                <a:r>
                  <a:rPr lang="en-US" altLang="zh-CN" sz="2400" dirty="0"/>
                  <a:t> </a:t>
                </a:r>
                <a:endParaRPr lang="en-US" altLang="zh-CN" sz="2000" dirty="0"/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000" dirty="0"/>
                  <a:t>Each group will be given </a:t>
                </a:r>
                <a14:m>
                  <m:oMath xmlns:m="http://schemas.openxmlformats.org/officeDocument/2006/math">
                    <m:r>
                      <a:rPr lang="en-US" altLang="zh-CN" sz="2000" b="0" i="1" smtClean="0">
                        <a:latin typeface="Cambria Math" panose="02040503050406030204" pitchFamily="18" charset="0"/>
                      </a:rPr>
                      <m:t>≤</m:t>
                    </m:r>
                  </m:oMath>
                </a14:m>
                <a:r>
                  <a:rPr lang="en-US" altLang="zh-CN" sz="2000" dirty="0"/>
                  <a:t>8 minutes to report your preliminary work, including investigation of related work and your plan. We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have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7 minutes for the presentation and 1 minute for questioning</a:t>
                </a:r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000" dirty="0"/>
                  <a:t>You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need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to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submit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your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project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proposal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(up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to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1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page).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may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include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Project title and abstract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(should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not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be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too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long).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It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also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need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to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include</a:t>
                </a:r>
                <a:r>
                  <a:rPr lang="zh-CN" altLang="en-US" sz="2000" dirty="0"/>
                  <a:t> </a:t>
                </a:r>
                <a:r>
                  <a:rPr lang="en-US" altLang="zh-CN" sz="2000" dirty="0"/>
                  <a:t>what problem you plan to work on, what data you will use, and the basic approach you plan to take</a:t>
                </a:r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1800" dirty="0"/>
                  <a:t>Time: </a:t>
                </a:r>
                <a:r>
                  <a:rPr lang="en-US" altLang="zh-CN" sz="1800" b="1" dirty="0"/>
                  <a:t>05/15/2024</a:t>
                </a:r>
                <a:r>
                  <a:rPr lang="zh-CN" altLang="en-US" sz="1800" b="1" dirty="0"/>
                  <a:t> </a:t>
                </a:r>
                <a:r>
                  <a:rPr lang="en-US" altLang="zh-CN" sz="1800" b="1" dirty="0"/>
                  <a:t>(12</a:t>
                </a:r>
                <a:r>
                  <a:rPr lang="en-US" altLang="zh-CN" sz="1800" b="1" baseline="30000" dirty="0"/>
                  <a:t>th</a:t>
                </a:r>
                <a:r>
                  <a:rPr lang="zh-CN" altLang="en-US" sz="1800" b="1" dirty="0"/>
                  <a:t> </a:t>
                </a:r>
                <a:r>
                  <a:rPr lang="en-US" altLang="zh-CN" sz="1800" b="1" dirty="0"/>
                  <a:t>week)</a:t>
                </a: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200" b="1" dirty="0">
                    <a:solidFill>
                      <a:srgbClr val="FF0000"/>
                    </a:solidFill>
                  </a:rPr>
                  <a:t>Poster</a:t>
                </a:r>
                <a:r>
                  <a:rPr lang="zh-CN" altLang="en-US" sz="22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b="1" dirty="0">
                    <a:solidFill>
                      <a:srgbClr val="FF0000"/>
                    </a:solidFill>
                  </a:rPr>
                  <a:t>session:</a:t>
                </a:r>
                <a:r>
                  <a:rPr lang="zh-CN" altLang="en-US" sz="22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If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we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have,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then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it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will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be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dirty="0">
                    <a:solidFill>
                      <a:srgbClr val="FF0000"/>
                    </a:solidFill>
                  </a:rPr>
                  <a:t>on</a:t>
                </a:r>
                <a:r>
                  <a:rPr lang="zh-CN" altLang="en-US" sz="2200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b="1" dirty="0">
                    <a:solidFill>
                      <a:srgbClr val="FF0000"/>
                    </a:solidFill>
                  </a:rPr>
                  <a:t>06/19/2024</a:t>
                </a:r>
                <a:r>
                  <a:rPr lang="zh-CN" altLang="en-US" sz="22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b="1" dirty="0">
                    <a:solidFill>
                      <a:srgbClr val="FF0000"/>
                    </a:solidFill>
                  </a:rPr>
                  <a:t>(17</a:t>
                </a:r>
                <a:r>
                  <a:rPr lang="en-US" altLang="zh-CN" sz="2200" b="1" baseline="30000" dirty="0">
                    <a:solidFill>
                      <a:srgbClr val="FF0000"/>
                    </a:solidFill>
                  </a:rPr>
                  <a:t>th</a:t>
                </a:r>
                <a:r>
                  <a:rPr lang="zh-CN" altLang="en-US" sz="2200" b="1" dirty="0">
                    <a:solidFill>
                      <a:srgbClr val="FF0000"/>
                    </a:solidFill>
                  </a:rPr>
                  <a:t> </a:t>
                </a:r>
                <a:r>
                  <a:rPr lang="en-US" altLang="zh-CN" sz="2200" b="1" dirty="0">
                    <a:solidFill>
                      <a:srgbClr val="FF0000"/>
                    </a:solidFill>
                  </a:rPr>
                  <a:t>week)</a:t>
                </a:r>
                <a:endParaRPr lang="en-US" altLang="zh-CN" sz="2200" dirty="0">
                  <a:solidFill>
                    <a:srgbClr val="FF0000"/>
                  </a:solidFill>
                </a:endParaRPr>
              </a:p>
              <a:p>
                <a:pPr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2400" b="1" dirty="0"/>
                  <a:t>Report and source codes</a:t>
                </a:r>
                <a:endParaRPr lang="en-US" altLang="zh-CN" sz="2400" dirty="0"/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1600" dirty="0"/>
                  <a:t>Written in English/Chinese</a:t>
                </a:r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1600" dirty="0"/>
                  <a:t>Length: 7 pages Maximum for content (excluding references)</a:t>
                </a:r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1600" dirty="0"/>
                  <a:t>Format: </a:t>
                </a:r>
                <a:r>
                  <a:rPr lang="en-US" altLang="zh-CN" sz="1200" dirty="0">
                    <a:hlinkClick r:id="rId2"/>
                  </a:rPr>
                  <a:t>ACL 2023 Proceedings Template - Overleaf, Online LaTeX Editor</a:t>
                </a:r>
                <a:endParaRPr lang="en-US" altLang="zh-CN" sz="1200" dirty="0"/>
              </a:p>
              <a:p>
                <a:pPr lvl="1">
                  <a:spcBef>
                    <a:spcPts val="600"/>
                  </a:spcBef>
                  <a:spcAft>
                    <a:spcPts val="0"/>
                  </a:spcAft>
                </a:pPr>
                <a:r>
                  <a:rPr lang="en-US" altLang="zh-CN" sz="1600" dirty="0"/>
                  <a:t>Due date: </a:t>
                </a:r>
                <a:r>
                  <a:rPr lang="en-US" altLang="zh-CN" sz="1600" b="1" dirty="0"/>
                  <a:t>06/26/2024, 23:59pm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(18</a:t>
                </a:r>
                <a:r>
                  <a:rPr lang="en-US" altLang="zh-CN" sz="1600" b="1" baseline="30000" dirty="0"/>
                  <a:t>th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week)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4445AE8-CD84-4E78-B147-E48F9FF8D73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14327" y="1039541"/>
                <a:ext cx="10890205" cy="5453334"/>
              </a:xfrm>
              <a:blipFill>
                <a:blip r:embed="rId3"/>
                <a:stretch>
                  <a:fillRect l="-698" t="-1163" r="-582"/>
                </a:stretch>
              </a:blipFill>
            </p:spPr>
            <p:txBody>
              <a:bodyPr/>
              <a:lstStyle/>
              <a:p>
                <a:r>
                  <a:rPr lang="en-C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EBE97DD-5B27-4822-9C0C-701FB661F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33465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DBECE5-4D86-46EC-A7DF-5F564FB57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Evaluation</a:t>
            </a:r>
            <a:r>
              <a:rPr lang="zh-CN" altLang="en-US" dirty="0"/>
              <a:t> </a:t>
            </a:r>
            <a:r>
              <a:rPr lang="en-US" altLang="zh-CN" dirty="0"/>
              <a:t>timeline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E4FA3E-2A29-4F69-AAF7-021261ED0C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108433"/>
            <a:ext cx="10104546" cy="5508233"/>
          </a:xfrm>
        </p:spPr>
        <p:txBody>
          <a:bodyPr>
            <a:normAutofit/>
          </a:bodyPr>
          <a:lstStyle/>
          <a:p>
            <a:pPr>
              <a:spcAft>
                <a:spcPts val="1800"/>
              </a:spcAft>
            </a:pPr>
            <a:r>
              <a:rPr lang="en-US" altLang="zh-CN" sz="2400" dirty="0"/>
              <a:t>Evaluation based on the four criteria</a:t>
            </a:r>
          </a:p>
          <a:p>
            <a:pPr lvl="1"/>
            <a:r>
              <a:rPr lang="en-US" altLang="zh-CN" sz="2000" b="1" dirty="0"/>
              <a:t>Project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proposal</a:t>
            </a:r>
            <a:r>
              <a:rPr lang="zh-CN" altLang="en-US" sz="2000" b="1" dirty="0"/>
              <a:t> </a:t>
            </a:r>
            <a:r>
              <a:rPr lang="en-US" altLang="zh-CN" sz="2000" dirty="0"/>
              <a:t>(5%):</a:t>
            </a:r>
            <a:r>
              <a:rPr lang="zh-CN" altLang="en-US" sz="2000" dirty="0"/>
              <a:t> </a:t>
            </a:r>
            <a:r>
              <a:rPr lang="en-US" altLang="zh-CN" sz="1800" dirty="0"/>
              <a:t>Clarity,</a:t>
            </a:r>
            <a:r>
              <a:rPr lang="zh-CN" altLang="en-US" sz="1800" dirty="0"/>
              <a:t> </a:t>
            </a:r>
            <a:r>
              <a:rPr lang="en-US" altLang="zh-CN" sz="1800" dirty="0"/>
              <a:t>feasibility, relevance, innovation, and potential impact</a:t>
            </a:r>
            <a:endParaRPr lang="en-US" altLang="zh-CN" sz="2000" dirty="0"/>
          </a:p>
          <a:p>
            <a:pPr lvl="1">
              <a:spcAft>
                <a:spcPts val="1800"/>
              </a:spcAft>
            </a:pPr>
            <a:r>
              <a:rPr lang="en-US" altLang="zh-CN" sz="2000" b="1" dirty="0"/>
              <a:t>Presentation</a:t>
            </a:r>
            <a:r>
              <a:rPr lang="en-US" altLang="zh-CN" sz="2000" dirty="0"/>
              <a:t> (20%): </a:t>
            </a:r>
            <a:r>
              <a:rPr lang="en-US" altLang="zh-CN" sz="1800" dirty="0"/>
              <a:t>Clarity/Enough related work, etc.…</a:t>
            </a:r>
          </a:p>
          <a:p>
            <a:pPr lvl="1">
              <a:spcAft>
                <a:spcPts val="1800"/>
              </a:spcAft>
            </a:pPr>
            <a:r>
              <a:rPr lang="en-US" altLang="zh-CN" sz="2000" b="1" dirty="0"/>
              <a:t>Programing and algorithm design</a:t>
            </a:r>
            <a:r>
              <a:rPr lang="en-US" altLang="zh-CN" sz="2000" dirty="0"/>
              <a:t> (25%): </a:t>
            </a:r>
            <a:r>
              <a:rPr lang="en-US" altLang="zh-CN" sz="1800" dirty="0"/>
              <a:t>Reasonable and Solid/Soundness</a:t>
            </a:r>
            <a:endParaRPr lang="en-US" altLang="zh-CN" sz="2000" dirty="0"/>
          </a:p>
          <a:p>
            <a:pPr lvl="1">
              <a:spcAft>
                <a:spcPts val="1800"/>
              </a:spcAft>
            </a:pPr>
            <a:r>
              <a:rPr lang="en-US" altLang="zh-CN" sz="2000" b="1" dirty="0"/>
              <a:t>Performance</a:t>
            </a:r>
            <a:r>
              <a:rPr lang="en-US" altLang="zh-CN" sz="2000" dirty="0"/>
              <a:t> (20%): </a:t>
            </a:r>
            <a:r>
              <a:rPr lang="en-US" altLang="zh-CN" sz="1800" dirty="0"/>
              <a:t>Good results/Analysis</a:t>
            </a:r>
            <a:endParaRPr lang="en-US" altLang="zh-CN" sz="2000" dirty="0"/>
          </a:p>
          <a:p>
            <a:pPr lvl="1">
              <a:spcAft>
                <a:spcPts val="1800"/>
              </a:spcAft>
            </a:pPr>
            <a:r>
              <a:rPr lang="en-US" altLang="zh-CN" sz="2000" b="1" dirty="0"/>
              <a:t>Report</a:t>
            </a:r>
            <a:r>
              <a:rPr lang="en-US" altLang="zh-CN" sz="2000" dirty="0"/>
              <a:t> (25%-30%): </a:t>
            </a:r>
            <a:r>
              <a:rPr lang="en-US" altLang="zh-CN" sz="1800" dirty="0"/>
              <a:t>Well organized, appropriate analyses and discussions</a:t>
            </a:r>
          </a:p>
          <a:p>
            <a:pPr lvl="1">
              <a:spcAft>
                <a:spcPts val="1800"/>
              </a:spcAft>
            </a:pPr>
            <a:r>
              <a:rPr lang="en-US" altLang="zh-CN" sz="1800" b="1" dirty="0">
                <a:solidFill>
                  <a:srgbClr val="FF0000"/>
                </a:solidFill>
              </a:rPr>
              <a:t>Poster</a:t>
            </a:r>
            <a:r>
              <a:rPr lang="zh-CN" altLang="en-US" sz="1800" b="1" dirty="0">
                <a:solidFill>
                  <a:srgbClr val="FF0000"/>
                </a:solidFill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</a:rPr>
              <a:t>session</a:t>
            </a:r>
            <a:r>
              <a:rPr lang="zh-CN" altLang="en-US" sz="1800" b="1" dirty="0">
                <a:solidFill>
                  <a:srgbClr val="FF0000"/>
                </a:solidFill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</a:rPr>
              <a:t>(0%-5%)</a:t>
            </a:r>
            <a:r>
              <a:rPr lang="zh-CN" altLang="en-US" sz="1800" b="1" dirty="0">
                <a:solidFill>
                  <a:srgbClr val="FF0000"/>
                </a:solidFill>
              </a:rPr>
              <a:t> </a:t>
            </a:r>
            <a:r>
              <a:rPr lang="en-US" altLang="zh-CN" sz="1800" b="1" dirty="0">
                <a:solidFill>
                  <a:srgbClr val="FF0000"/>
                </a:solidFill>
              </a:rPr>
              <a:t>?</a:t>
            </a:r>
            <a:endParaRPr lang="en-US" altLang="zh-CN" sz="2000" b="1" dirty="0">
              <a:solidFill>
                <a:srgbClr val="FF0000"/>
              </a:solidFill>
            </a:endParaRPr>
          </a:p>
          <a:p>
            <a:pPr lvl="1">
              <a:spcAft>
                <a:spcPts val="1800"/>
              </a:spcAft>
            </a:pPr>
            <a:r>
              <a:rPr lang="en-US" altLang="zh-CN" sz="2000" dirty="0"/>
              <a:t>All students in a group suppose to receive the same final project score</a:t>
            </a:r>
          </a:p>
          <a:p>
            <a:pPr>
              <a:spcAft>
                <a:spcPts val="1800"/>
              </a:spcAft>
            </a:pPr>
            <a:r>
              <a:rPr lang="en-US" altLang="zh-CN" sz="2400" dirty="0"/>
              <a:t>Any questions, please send email to TA or me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E523BD6-8762-4917-A820-2AE0E1F7A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751254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87888B-5ADC-4218-ABC2-297C4319B3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Outline of the report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4FF8C5-55AC-4898-99BE-C912DCC54B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5" y="1108434"/>
            <a:ext cx="5238185" cy="4534542"/>
          </a:xfrm>
        </p:spPr>
        <p:txBody>
          <a:bodyPr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altLang="zh-CN" sz="1800" dirty="0"/>
              <a:t>You may consider the following items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Abstract/Introduction/ Review the previous work of your task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Dataset(s) you plan to use, e.g. Tweets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Data preprocessing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Methods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Results/Evaluations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Discussion/Conclusion</a:t>
            </a:r>
          </a:p>
          <a:p>
            <a:pPr lvl="1">
              <a:spcAft>
                <a:spcPts val="1800"/>
              </a:spcAft>
            </a:pPr>
            <a:r>
              <a:rPr lang="en-US" altLang="zh-CN" sz="1600" dirty="0"/>
              <a:t>References</a:t>
            </a:r>
            <a:endParaRPr lang="zh-CN" altLang="en-US" sz="16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C4EDD0-8F64-4500-A967-BB09D5DB0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92F9E9-EFFE-06D9-8756-34C9EF6C3C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6822" y="2217107"/>
            <a:ext cx="6775941" cy="29444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A19492F-F033-750E-8465-A4F38E0B5C53}"/>
              </a:ext>
            </a:extLst>
          </p:cNvPr>
          <p:cNvSpPr txBox="1"/>
          <p:nvPr/>
        </p:nvSpPr>
        <p:spPr>
          <a:xfrm>
            <a:off x="6815723" y="5381366"/>
            <a:ext cx="368421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100" dirty="0">
                <a:hlinkClick r:id="rId3"/>
              </a:rPr>
              <a:t>https://angelxuanchang.github.io/nlp-class/project.html</a:t>
            </a:r>
            <a:r>
              <a:rPr lang="zh-CN" altLang="en-US" sz="1100" dirty="0"/>
              <a:t> </a:t>
            </a:r>
            <a:endParaRPr lang="en-CN" sz="1100" dirty="0"/>
          </a:p>
        </p:txBody>
      </p:sp>
    </p:spTree>
    <p:extLst>
      <p:ext uri="{BB962C8B-B14F-4D97-AF65-F5344CB8AC3E}">
        <p14:creationId xmlns:p14="http://schemas.microsoft.com/office/powerpoint/2010/main" val="2653603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9E22F-46C7-4959-B3BA-5CD10704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GPU</a:t>
            </a:r>
            <a:r>
              <a:rPr lang="zh-CN" altLang="en-US" sz="2800" dirty="0"/>
              <a:t> </a:t>
            </a:r>
            <a:r>
              <a:rPr lang="en-US" altLang="zh-CN" sz="2800" dirty="0"/>
              <a:t>resources</a:t>
            </a:r>
            <a:r>
              <a:rPr lang="zh-CN" altLang="en-US" sz="2800" dirty="0"/>
              <a:t> </a:t>
            </a:r>
            <a:r>
              <a:rPr lang="en-US" altLang="zh-CN" sz="2000" dirty="0">
                <a:solidFill>
                  <a:srgbClr val="00B050"/>
                </a:solidFill>
              </a:rPr>
              <a:t>c</a:t>
            </a:r>
            <a:r>
              <a:rPr lang="en-CN" sz="2000" dirty="0">
                <a:solidFill>
                  <a:srgbClr val="00B050"/>
                </a:solidFill>
              </a:rPr>
              <a:t>onfigure your server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6E5D9-7DAA-5834-7BB5-F0AE805973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6" y="1108434"/>
            <a:ext cx="9799428" cy="1149188"/>
          </a:xfrm>
        </p:spPr>
        <p:txBody>
          <a:bodyPr/>
          <a:lstStyle/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dirty="0">
                <a:hlinkClick r:id="rId2"/>
              </a:rPr>
              <a:t>http://10.192.9.50:18888/dashboard</a:t>
            </a:r>
            <a:endParaRPr lang="en-US" dirty="0"/>
          </a:p>
          <a:p>
            <a:pPr lvl="1">
              <a:spcBef>
                <a:spcPts val="400"/>
              </a:spcBef>
              <a:spcAft>
                <a:spcPts val="600"/>
              </a:spcAft>
            </a:pPr>
            <a:r>
              <a:rPr lang="en-US" altLang="zh-CN" dirty="0"/>
              <a:t>F</a:t>
            </a:r>
            <a:r>
              <a:rPr lang="en-US" dirty="0"/>
              <a:t>ollow instructions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d</a:t>
            </a:r>
            <a:r>
              <a:rPr lang="en-US" dirty="0"/>
              <a:t>on’t do stupid things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A4C835-21BE-D267-89BB-279F3A78F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18</a:t>
            </a:fld>
            <a:endParaRPr lang="zh-CN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E8DF80-7169-E85D-E708-74A375743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6736" y="1108433"/>
            <a:ext cx="1157738" cy="18803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499255F-C234-C518-A787-999CACC3AC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526" y="2446195"/>
            <a:ext cx="9954050" cy="4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91723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27E10-22C5-430D-EDDB-1AD8949A4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dirty="0"/>
              <a:t>GPU</a:t>
            </a:r>
            <a:r>
              <a:rPr lang="zh-CN" altLang="en-US" sz="2800" dirty="0"/>
              <a:t> </a:t>
            </a:r>
            <a:r>
              <a:rPr lang="en-US" altLang="zh-CN" sz="2800" dirty="0"/>
              <a:t>resources</a:t>
            </a:r>
            <a:r>
              <a:rPr lang="zh-CN" altLang="en-US" sz="2800" dirty="0"/>
              <a:t> </a:t>
            </a:r>
            <a:r>
              <a:rPr lang="en-US" altLang="zh-CN" sz="2000" dirty="0">
                <a:solidFill>
                  <a:srgbClr val="00B050"/>
                </a:solidFill>
              </a:rPr>
              <a:t>c</a:t>
            </a:r>
            <a:r>
              <a:rPr lang="en-CN" sz="2000" dirty="0">
                <a:solidFill>
                  <a:srgbClr val="00B050"/>
                </a:solidFill>
              </a:rPr>
              <a:t>onfigure your server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F9907-EB78-5316-1828-AE4DCA582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19</a:t>
            </a:fld>
            <a:endParaRPr lang="zh-CN" alt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D51FE90-F30F-8505-27C2-9D317BF2D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4355"/>
          <a:stretch/>
        </p:blipFill>
        <p:spPr>
          <a:xfrm>
            <a:off x="510803" y="1025150"/>
            <a:ext cx="2699056" cy="24038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FDE0D67-4BF6-0D29-0197-9C26F1BA5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9859" y="936941"/>
            <a:ext cx="7005670" cy="25802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DFA08E-3257-B792-5CBF-7574D8627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03" y="3704535"/>
            <a:ext cx="4042408" cy="233871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A034F34-B986-1F02-B3E2-9F99B53B11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3006" y="3702451"/>
            <a:ext cx="3532262" cy="23387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344933-9C93-8CDA-5998-482CD6675F45}"/>
              </a:ext>
            </a:extLst>
          </p:cNvPr>
          <p:cNvSpPr txBox="1"/>
          <p:nvPr/>
        </p:nvSpPr>
        <p:spPr>
          <a:xfrm>
            <a:off x="8235268" y="4184703"/>
            <a:ext cx="387113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</a:rPr>
              <a:t>GPU resources are limited. Please manage your GPU requirements judiciously.</a:t>
            </a:r>
            <a:endParaRPr lang="en-CN" sz="2000" dirty="0"/>
          </a:p>
        </p:txBody>
      </p:sp>
    </p:spTree>
    <p:extLst>
      <p:ext uri="{BB962C8B-B14F-4D97-AF65-F5344CB8AC3E}">
        <p14:creationId xmlns:p14="http://schemas.microsoft.com/office/powerpoint/2010/main" val="42414634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89015-5FCA-7356-0AE6-34B5D276C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project overview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F7FF6-15EF-ED83-5837-402CDA3036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108433"/>
            <a:ext cx="10915649" cy="5073161"/>
          </a:xfrm>
        </p:spPr>
        <p:txBody>
          <a:bodyPr>
            <a:noAutofit/>
          </a:bodyPr>
          <a:lstStyle/>
          <a:p>
            <a:r>
              <a:rPr lang="en-US" altLang="zh-CN" dirty="0"/>
              <a:t>The goal of our course project is to solve NLP tasks/problems using NLP techniques and methods. </a:t>
            </a:r>
          </a:p>
          <a:p>
            <a:r>
              <a:rPr lang="en-US" altLang="zh-CN" dirty="0"/>
              <a:t>It is a great opportunity for you</a:t>
            </a:r>
            <a:r>
              <a:rPr lang="zh-CN" altLang="en-US" dirty="0"/>
              <a:t> </a:t>
            </a:r>
            <a:r>
              <a:rPr lang="en-US" altLang="zh-CN" dirty="0"/>
              <a:t>to apply your newly acquired skills in NLP towards an in-depth application and/or research problem.</a:t>
            </a:r>
            <a:endParaRPr lang="en-US" dirty="0"/>
          </a:p>
          <a:p>
            <a:r>
              <a:rPr lang="en-US" dirty="0"/>
              <a:t>You should pick something you are passionate about or something you find interesting. </a:t>
            </a:r>
          </a:p>
          <a:p>
            <a:r>
              <a:rPr lang="en-US" dirty="0"/>
              <a:t>When selecting a project, you should make sure that you can find an well-defined dataset that you can use for your project.</a:t>
            </a:r>
            <a:endParaRPr lang="en-C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E3C07-9021-0B45-6C7B-081DE17F2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8811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9D393-F74E-FE86-E1F3-6819CD841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References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985C9-7CE7-9B2E-A1F9-F719A4F9A2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sz="2400" dirty="0"/>
              <a:t>Some pages or ideas are from</a:t>
            </a:r>
          </a:p>
          <a:p>
            <a:pPr lvl="1"/>
            <a:r>
              <a:rPr lang="en-US" altLang="zh-CN" sz="2000" dirty="0"/>
              <a:t>[1]</a:t>
            </a:r>
            <a:r>
              <a:rPr lang="zh-CN" altLang="en-US" sz="2000" dirty="0"/>
              <a:t> </a:t>
            </a:r>
            <a:r>
              <a:rPr lang="en-US" altLang="zh-CN" sz="2000" dirty="0">
                <a:hlinkClick r:id="rId2"/>
              </a:rPr>
              <a:t>https://angelxuanchang.github.io/nlp-class/project.html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 lvl="1">
              <a:spcAft>
                <a:spcPts val="1800"/>
              </a:spcAft>
            </a:pPr>
            <a:r>
              <a:rPr lang="en-US" altLang="zh-CN" sz="2000" dirty="0"/>
              <a:t>[2] </a:t>
            </a:r>
            <a:r>
              <a:rPr lang="en-US" altLang="zh-CN" sz="2000" dirty="0">
                <a:hlinkClick r:id="rId3"/>
              </a:rPr>
              <a:t>https://nlp.stanford.edu/courses/cs224n/</a:t>
            </a:r>
            <a:r>
              <a:rPr lang="en-US" altLang="zh-CN" sz="2000" dirty="0"/>
              <a:t> </a:t>
            </a:r>
          </a:p>
          <a:p>
            <a:pPr lvl="1"/>
            <a:r>
              <a:rPr lang="en-US" altLang="zh-CN" sz="2000" dirty="0"/>
              <a:t>[3] </a:t>
            </a:r>
            <a:r>
              <a:rPr lang="en-US" altLang="zh-CN" sz="2000" dirty="0">
                <a:hlinkClick r:id="rId4"/>
              </a:rPr>
              <a:t>https://web.stanford.edu/class/archive/cs/cs224n/cs224n.1204/project.html</a:t>
            </a:r>
            <a:r>
              <a:rPr lang="en-US" altLang="zh-CN" sz="2000" dirty="0"/>
              <a:t> </a:t>
            </a:r>
          </a:p>
          <a:p>
            <a:pPr lvl="1"/>
            <a:r>
              <a:rPr lang="en-US" altLang="zh-CN" sz="2000" dirty="0"/>
              <a:t>[4] </a:t>
            </a:r>
            <a:r>
              <a:rPr lang="en-US" altLang="zh-CN" sz="2000" dirty="0">
                <a:hlinkClick r:id="rId5"/>
              </a:rPr>
              <a:t>https://web.stanford.edu/class/cs224n/project.html</a:t>
            </a:r>
            <a:r>
              <a:rPr lang="en-US" altLang="zh-CN" sz="2000" dirty="0"/>
              <a:t> </a:t>
            </a:r>
            <a:endParaRPr lang="zh-CN" altLang="en-US" sz="2000" dirty="0"/>
          </a:p>
          <a:p>
            <a:pPr lvl="1"/>
            <a:endParaRPr lang="en-US" altLang="zh-CN" sz="2000" dirty="0"/>
          </a:p>
          <a:p>
            <a:endParaRPr lang="en-CN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F90ED8-2E87-9FED-69D2-2F734E83E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28072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0EBB4-2C48-A539-C249-FFCA8D0FC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altLang="zh-CN" dirty="0"/>
              <a:t>types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team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A52AFA-44B6-017B-6C91-A7001ACAFE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158417"/>
            <a:ext cx="9963279" cy="4847813"/>
          </a:xfrm>
        </p:spPr>
        <p:txBody>
          <a:bodyPr>
            <a:noAutofit/>
          </a:bodyPr>
          <a:lstStyle/>
          <a:p>
            <a:pPr algn="l">
              <a:spcBef>
                <a:spcPts val="600"/>
              </a:spcBef>
              <a:spcAft>
                <a:spcPts val="600"/>
              </a:spcAft>
            </a:pPr>
            <a:r>
              <a:rPr lang="en-US" sz="2800" dirty="0"/>
              <a:t>Possible projects types </a:t>
            </a:r>
            <a:r>
              <a:rPr lang="en-US" altLang="zh-CN" sz="2800" dirty="0"/>
              <a:t>from</a:t>
            </a:r>
            <a:r>
              <a:rPr lang="zh-CN" altLang="en-US" sz="2800" dirty="0"/>
              <a:t> </a:t>
            </a:r>
            <a:r>
              <a:rPr lang="en-US" altLang="zh-CN" sz="2800" dirty="0"/>
              <a:t>or</a:t>
            </a:r>
            <a:r>
              <a:rPr lang="zh-CN" altLang="en-US" sz="2800" dirty="0"/>
              <a:t> </a:t>
            </a:r>
            <a:r>
              <a:rPr lang="en-US" sz="2800" dirty="0"/>
              <a:t>include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altLang="zh-CN" b="1" dirty="0"/>
              <a:t>Our</a:t>
            </a:r>
            <a:r>
              <a:rPr lang="zh-CN" altLang="en-US" b="1" dirty="0"/>
              <a:t> </a:t>
            </a:r>
            <a:r>
              <a:rPr lang="en-US" altLang="zh-CN" b="1" dirty="0"/>
              <a:t>existing</a:t>
            </a:r>
            <a:r>
              <a:rPr lang="zh-CN" altLang="en-US" b="1" dirty="0"/>
              <a:t> </a:t>
            </a:r>
            <a:r>
              <a:rPr lang="en-US" altLang="zh-CN" b="1" dirty="0"/>
              <a:t>course</a:t>
            </a:r>
            <a:r>
              <a:rPr lang="zh-CN" altLang="en-US" b="1" dirty="0"/>
              <a:t> </a:t>
            </a:r>
            <a:r>
              <a:rPr lang="en-US" altLang="zh-CN" b="1" dirty="0"/>
              <a:t>project</a:t>
            </a:r>
            <a:r>
              <a:rPr lang="zh-CN" altLang="en-US" b="1" dirty="0"/>
              <a:t> </a:t>
            </a:r>
            <a:r>
              <a:rPr lang="en-US" altLang="zh-CN" b="1" dirty="0"/>
              <a:t>list</a:t>
            </a:r>
            <a:endParaRPr lang="en-US" b="1" dirty="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Re-implementing / reproducing a recent paper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Applying an existing models to a new task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Proposing a new models or a new variation of an existing model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dirty="0"/>
              <a:t>Experimental and/or theoretical analysis of a NLP model</a:t>
            </a:r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/>
              <a:t>Others</a:t>
            </a:r>
            <a:r>
              <a:rPr lang="zh-CN" altLang="en-US" dirty="0"/>
              <a:t> </a:t>
            </a:r>
            <a:r>
              <a:rPr lang="en-US" altLang="zh-CN" dirty="0"/>
              <a:t>…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</a:pPr>
            <a:r>
              <a:rPr lang="en-CN" dirty="0"/>
              <a:t>About your team</a:t>
            </a:r>
            <a:endParaRPr lang="en-US" dirty="0"/>
          </a:p>
          <a:p>
            <a:pPr marL="742950" lvl="1" indent="-285750">
              <a:spcBef>
                <a:spcPts val="600"/>
              </a:spcBef>
              <a:spcAft>
                <a:spcPts val="600"/>
              </a:spcAft>
            </a:pPr>
            <a:r>
              <a:rPr lang="en-US" altLang="zh-CN" dirty="0"/>
              <a:t>No more than 3 group members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D87D80-8A43-2B75-14BB-3E003CF2F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76208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203813-560B-4827-B6E4-0581359B7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1</a:t>
            </a:r>
            <a:r>
              <a:rPr lang="en-US" altLang="zh-CN" sz="2800" dirty="0"/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latin typeface="+mn-lt"/>
                <a:ea typeface="Times New Roman" charset="0"/>
                <a:cs typeface="Times New Roman" charset="0"/>
              </a:rPr>
              <a:t>Aspect</a:t>
            </a:r>
            <a:r>
              <a:rPr kumimoji="1" lang="zh-CN" altLang="en-US" sz="2000" b="1" dirty="0">
                <a:solidFill>
                  <a:srgbClr val="00B050"/>
                </a:solidFill>
                <a:latin typeface="+mn-lt"/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latin typeface="+mn-lt"/>
                <a:ea typeface="Times New Roman" charset="0"/>
                <a:cs typeface="Times New Roman" charset="0"/>
              </a:rPr>
              <a:t>Based </a:t>
            </a:r>
            <a:r>
              <a:rPr lang="en-US" altLang="zh-CN" sz="2000" dirty="0">
                <a:solidFill>
                  <a:srgbClr val="00B050"/>
                </a:solidFill>
              </a:rPr>
              <a:t>Sentiment analysis</a:t>
            </a:r>
            <a:endParaRPr lang="zh-CN" altLang="en-US" sz="2000" dirty="0">
              <a:solidFill>
                <a:srgbClr val="00B05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ADCB99-E300-4E1B-84CD-A60094D90B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315114"/>
            <a:ext cx="4714875" cy="4547068"/>
          </a:xfrm>
        </p:spPr>
        <p:txBody>
          <a:bodyPr>
            <a:no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1800" dirty="0"/>
              <a:t>This project is based on subtask 2 of SemEval-2014 Task 4: Aspect Based Sentiment Analysis. </a:t>
            </a:r>
            <a:r>
              <a:rPr lang="en-US" altLang="zh-CN" sz="1800" dirty="0">
                <a:hlinkClick r:id="rId2"/>
              </a:rPr>
              <a:t>http://alt.qcri.org/semeval2014/task4/</a:t>
            </a:r>
            <a:r>
              <a:rPr lang="en-US" altLang="zh-CN" sz="1800" dirty="0"/>
              <a:t>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1800" dirty="0"/>
              <a:t>You need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to design</a:t>
            </a:r>
            <a:r>
              <a:rPr lang="zh-CN" altLang="en-US" sz="1800" dirty="0"/>
              <a:t> </a:t>
            </a:r>
            <a:r>
              <a:rPr lang="en-US" altLang="zh-CN" sz="1800" dirty="0"/>
              <a:t>methods for sentiment classification specific to an aspect. 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altLang="zh-CN" sz="1800" dirty="0"/>
              <a:t>For example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/>
              <a:t>“Even though its good </a:t>
            </a:r>
            <a:r>
              <a:rPr lang="en-US" altLang="zh-CN" sz="1600" b="1" dirty="0">
                <a:solidFill>
                  <a:srgbClr val="FF0000"/>
                </a:solidFill>
              </a:rPr>
              <a:t>seafood</a:t>
            </a:r>
            <a:r>
              <a:rPr lang="en-US" altLang="zh-CN" sz="1600" dirty="0"/>
              <a:t>, the </a:t>
            </a:r>
            <a:r>
              <a:rPr lang="en-US" altLang="zh-CN" sz="1600" b="1" dirty="0">
                <a:solidFill>
                  <a:srgbClr val="FF0000"/>
                </a:solidFill>
              </a:rPr>
              <a:t>prices</a:t>
            </a:r>
            <a:r>
              <a:rPr lang="en-US" altLang="zh-CN" sz="1600" dirty="0"/>
              <a:t> are too high”.</a:t>
            </a:r>
          </a:p>
          <a:p>
            <a:pPr lvl="1">
              <a:spcBef>
                <a:spcPts val="600"/>
              </a:spcBef>
              <a:spcAft>
                <a:spcPts val="600"/>
              </a:spcAft>
            </a:pPr>
            <a:r>
              <a:rPr lang="en-US" altLang="zh-CN" sz="1600" dirty="0"/>
              <a:t> This sentence contains two aspects, namely “</a:t>
            </a:r>
            <a:r>
              <a:rPr lang="en-US" altLang="zh-CN" sz="1600" b="1" dirty="0">
                <a:solidFill>
                  <a:srgbClr val="FF0000"/>
                </a:solidFill>
              </a:rPr>
              <a:t>seafood</a:t>
            </a:r>
            <a:r>
              <a:rPr lang="en-US" altLang="zh-CN" sz="1600" dirty="0"/>
              <a:t>” and “</a:t>
            </a:r>
            <a:r>
              <a:rPr lang="en-US" altLang="zh-CN" sz="1600" b="1" dirty="0">
                <a:solidFill>
                  <a:srgbClr val="FF0000"/>
                </a:solidFill>
              </a:rPr>
              <a:t>prices</a:t>
            </a:r>
            <a:r>
              <a:rPr lang="en-US" altLang="zh-CN" sz="1600" dirty="0"/>
              <a:t>”. The sentiment for the two aspects are positive and negative respectively.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50A4D3-0ED9-4907-8D77-2438B6078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4EBF83A7-DF4E-B939-363D-CC6AD3D525B1}"/>
              </a:ext>
            </a:extLst>
          </p:cNvPr>
          <p:cNvSpPr txBox="1">
            <a:spLocks/>
          </p:cNvSpPr>
          <p:nvPr/>
        </p:nvSpPr>
        <p:spPr>
          <a:xfrm>
            <a:off x="4801427" y="1108433"/>
            <a:ext cx="7010617" cy="55082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/>
              <a:t>Task:</a:t>
            </a:r>
            <a:r>
              <a:rPr lang="zh-CN" altLang="en-US" sz="2000" b="1" dirty="0"/>
              <a:t> </a:t>
            </a:r>
            <a:r>
              <a:rPr lang="en-US" altLang="zh-CN" sz="2000" dirty="0"/>
              <a:t>Predict the</a:t>
            </a:r>
            <a:r>
              <a:rPr lang="zh-CN" altLang="en-US" sz="2000" dirty="0"/>
              <a:t> </a:t>
            </a:r>
            <a:r>
              <a:rPr lang="en-US" altLang="zh-CN" sz="2000" dirty="0"/>
              <a:t>aspect-based sentiment polarity for each</a:t>
            </a:r>
            <a:r>
              <a:rPr lang="zh-CN" altLang="en-US" sz="2000" dirty="0"/>
              <a:t> </a:t>
            </a:r>
            <a:r>
              <a:rPr lang="en-US" altLang="zh-CN" sz="2000" dirty="0"/>
              <a:t>instance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 test files, and write your predicted</a:t>
            </a:r>
            <a:r>
              <a:rPr lang="zh-CN" altLang="en-US" sz="2000" dirty="0"/>
              <a:t> </a:t>
            </a:r>
            <a:r>
              <a:rPr lang="en-US" altLang="zh-CN" sz="2000" dirty="0"/>
              <a:t>labels in result files. The labels in test files are only for evaluation</a:t>
            </a:r>
            <a:endParaRPr lang="en-US" altLang="zh-CN" sz="2400" dirty="0"/>
          </a:p>
          <a:p>
            <a:r>
              <a:rPr lang="en-US" altLang="zh-CN" sz="2000" b="1" dirty="0"/>
              <a:t>Datasets:</a:t>
            </a:r>
            <a:r>
              <a:rPr lang="zh-CN" altLang="en-US" sz="2000" dirty="0"/>
              <a:t> </a:t>
            </a:r>
            <a:r>
              <a:rPr lang="en-US" altLang="zh-CN" sz="1600" dirty="0">
                <a:hlinkClick r:id="rId3"/>
              </a:rPr>
              <a:t>https://alt.qcri.org/semeval2014/task4/index.php?id=data-and-tools</a:t>
            </a:r>
            <a:r>
              <a:rPr lang="en-US" altLang="zh-CN" sz="2000" dirty="0"/>
              <a:t> </a:t>
            </a:r>
            <a:r>
              <a:rPr lang="en-US" altLang="zh-CN" sz="1800" dirty="0"/>
              <a:t>Each sample contains</a:t>
            </a:r>
          </a:p>
          <a:p>
            <a:pPr lvl="1"/>
            <a:r>
              <a:rPr lang="en-US" altLang="zh-CN" sz="1800" dirty="0"/>
              <a:t>id: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sentence id</a:t>
            </a:r>
          </a:p>
          <a:p>
            <a:pPr lvl="1"/>
            <a:r>
              <a:rPr lang="en-US" altLang="zh-CN" sz="1800" dirty="0"/>
              <a:t>text: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text</a:t>
            </a:r>
            <a:r>
              <a:rPr lang="zh-CN" altLang="en-US" sz="1800" dirty="0"/>
              <a:t> </a:t>
            </a:r>
            <a:r>
              <a:rPr lang="en-US" altLang="zh-CN" sz="1800" dirty="0"/>
              <a:t>content</a:t>
            </a:r>
          </a:p>
          <a:p>
            <a:pPr lvl="1"/>
            <a:r>
              <a:rPr lang="en-US" altLang="zh-CN" sz="1800" dirty="0" err="1"/>
              <a:t>aspect:start-end</a:t>
            </a:r>
            <a:r>
              <a:rPr lang="en-US" altLang="zh-CN" sz="1800" dirty="0"/>
              <a:t>:</a:t>
            </a:r>
            <a:r>
              <a:rPr lang="zh-CN" altLang="en-US" sz="1800" dirty="0"/>
              <a:t>  </a:t>
            </a:r>
            <a:r>
              <a:rPr lang="en-US" altLang="zh-CN" sz="1800" dirty="0"/>
              <a:t>“aspect”</a:t>
            </a:r>
            <a:r>
              <a:rPr lang="zh-CN" altLang="en-US" sz="1800" dirty="0"/>
              <a:t> </a:t>
            </a:r>
            <a:r>
              <a:rPr lang="en-US" altLang="zh-CN" sz="1800" dirty="0"/>
              <a:t>denotes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aspect</a:t>
            </a:r>
            <a:r>
              <a:rPr lang="zh-CN" altLang="en-US" sz="1800" dirty="0"/>
              <a:t> </a:t>
            </a:r>
            <a:r>
              <a:rPr lang="en-US" altLang="zh-CN" sz="1800" dirty="0"/>
              <a:t>term</a:t>
            </a:r>
            <a:r>
              <a:rPr lang="zh-CN" altLang="en-US" sz="1800" dirty="0"/>
              <a:t> </a:t>
            </a:r>
            <a:r>
              <a:rPr lang="en-US" altLang="zh-CN" sz="1800" dirty="0"/>
              <a:t>mentioned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text,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“start-end”</a:t>
            </a:r>
            <a:r>
              <a:rPr lang="zh-CN" altLang="en-US" sz="1800" dirty="0"/>
              <a:t> </a:t>
            </a:r>
            <a:r>
              <a:rPr lang="en-US" altLang="zh-CN" sz="1800" dirty="0"/>
              <a:t>denotes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start</a:t>
            </a:r>
            <a:r>
              <a:rPr lang="zh-CN" altLang="en-US" sz="1800" dirty="0"/>
              <a:t> </a:t>
            </a:r>
            <a:r>
              <a:rPr lang="en-US" altLang="zh-CN" sz="1800" dirty="0"/>
              <a:t>and</a:t>
            </a:r>
            <a:r>
              <a:rPr lang="zh-CN" altLang="en-US" sz="1800" dirty="0"/>
              <a:t> </a:t>
            </a:r>
            <a:r>
              <a:rPr lang="en-US" altLang="zh-CN" sz="1800" dirty="0"/>
              <a:t>end</a:t>
            </a:r>
            <a:r>
              <a:rPr lang="zh-CN" altLang="en-US" sz="1800" dirty="0"/>
              <a:t> </a:t>
            </a:r>
            <a:r>
              <a:rPr lang="en-US" altLang="zh-CN" sz="1800" dirty="0"/>
              <a:t>character</a:t>
            </a:r>
            <a:r>
              <a:rPr lang="zh-CN" altLang="en-US" sz="1800" dirty="0"/>
              <a:t> </a:t>
            </a:r>
            <a:r>
              <a:rPr lang="en-US" altLang="zh-CN" sz="1800" dirty="0"/>
              <a:t>index</a:t>
            </a:r>
            <a:r>
              <a:rPr lang="zh-CN" altLang="en-US" sz="1800" dirty="0"/>
              <a:t> </a:t>
            </a:r>
            <a:r>
              <a:rPr lang="en-US" altLang="zh-CN" sz="1800" dirty="0"/>
              <a:t>of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aspect</a:t>
            </a:r>
            <a:r>
              <a:rPr lang="zh-CN" altLang="en-US" sz="1800" dirty="0"/>
              <a:t> </a:t>
            </a:r>
            <a:r>
              <a:rPr lang="en-US" altLang="zh-CN" sz="1800" dirty="0"/>
              <a:t>term</a:t>
            </a:r>
            <a:r>
              <a:rPr lang="zh-CN" altLang="en-US" sz="1800" dirty="0"/>
              <a:t> </a:t>
            </a:r>
            <a:r>
              <a:rPr lang="en-US" altLang="zh-CN" sz="1800" dirty="0"/>
              <a:t>occurred</a:t>
            </a:r>
            <a:r>
              <a:rPr lang="zh-CN" altLang="en-US" sz="1800" dirty="0"/>
              <a:t> </a:t>
            </a:r>
            <a:r>
              <a:rPr lang="en-US" altLang="zh-CN" sz="1800" dirty="0"/>
              <a:t>in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text</a:t>
            </a:r>
          </a:p>
          <a:p>
            <a:pPr lvl="1"/>
            <a:r>
              <a:rPr lang="en-US" altLang="zh-CN" sz="1800" dirty="0"/>
              <a:t>label:</a:t>
            </a:r>
            <a:r>
              <a:rPr lang="zh-CN" altLang="en-US" sz="1800" dirty="0"/>
              <a:t> </a:t>
            </a:r>
            <a:r>
              <a:rPr lang="en-US" altLang="zh-CN" sz="1800" dirty="0"/>
              <a:t>the</a:t>
            </a:r>
            <a:r>
              <a:rPr lang="zh-CN" altLang="en-US" sz="1800" dirty="0"/>
              <a:t> </a:t>
            </a:r>
            <a:r>
              <a:rPr lang="en-US" altLang="zh-CN" sz="1800" dirty="0"/>
              <a:t>sentiment</a:t>
            </a:r>
            <a:r>
              <a:rPr lang="zh-CN" altLang="en-US" sz="1800" dirty="0"/>
              <a:t> </a:t>
            </a:r>
            <a:r>
              <a:rPr lang="en-US" altLang="zh-CN" sz="1800" dirty="0"/>
              <a:t>label</a:t>
            </a:r>
            <a:r>
              <a:rPr lang="zh-CN" altLang="en-US" sz="1800" dirty="0"/>
              <a:t> </a:t>
            </a:r>
            <a:r>
              <a:rPr lang="en-US" altLang="zh-CN" sz="1800" dirty="0"/>
              <a:t>(</a:t>
            </a:r>
            <a:r>
              <a:rPr lang="en-US" altLang="zh-CN" sz="1800" dirty="0">
                <a:solidFill>
                  <a:srgbClr val="00B050"/>
                </a:solidFill>
              </a:rPr>
              <a:t>positive,</a:t>
            </a:r>
            <a:r>
              <a:rPr lang="zh-CN" altLang="en-US" sz="1800" dirty="0">
                <a:solidFill>
                  <a:srgbClr val="00B050"/>
                </a:solidFill>
              </a:rPr>
              <a:t> </a:t>
            </a:r>
            <a:r>
              <a:rPr lang="en-US" altLang="zh-CN" sz="1800" dirty="0">
                <a:solidFill>
                  <a:srgbClr val="00B050"/>
                </a:solidFill>
              </a:rPr>
              <a:t>negative,</a:t>
            </a:r>
            <a:r>
              <a:rPr lang="zh-CN" altLang="en-US" sz="1800" dirty="0">
                <a:solidFill>
                  <a:srgbClr val="00B050"/>
                </a:solidFill>
              </a:rPr>
              <a:t> </a:t>
            </a:r>
            <a:r>
              <a:rPr lang="en-US" altLang="zh-CN" sz="1800" dirty="0">
                <a:solidFill>
                  <a:srgbClr val="00B050"/>
                </a:solidFill>
              </a:rPr>
              <a:t>and</a:t>
            </a:r>
            <a:r>
              <a:rPr lang="zh-CN" altLang="en-US" sz="1800" dirty="0">
                <a:solidFill>
                  <a:srgbClr val="00B050"/>
                </a:solidFill>
              </a:rPr>
              <a:t> </a:t>
            </a:r>
            <a:r>
              <a:rPr lang="en-US" altLang="zh-CN" sz="1800" dirty="0">
                <a:solidFill>
                  <a:srgbClr val="00B050"/>
                </a:solidFill>
              </a:rPr>
              <a:t>neutral</a:t>
            </a:r>
            <a:r>
              <a:rPr lang="en-US" altLang="zh-CN" sz="1800" dirty="0"/>
              <a:t>)</a:t>
            </a:r>
            <a:r>
              <a:rPr lang="zh-CN" altLang="en-US" sz="1800" dirty="0"/>
              <a:t> </a:t>
            </a:r>
            <a:r>
              <a:rPr lang="en-US" altLang="zh-CN" sz="1800" dirty="0"/>
              <a:t>specific</a:t>
            </a:r>
            <a:r>
              <a:rPr lang="zh-CN" altLang="en-US" sz="1800" dirty="0"/>
              <a:t> </a:t>
            </a:r>
            <a:r>
              <a:rPr lang="en-US" altLang="zh-CN" sz="1800" dirty="0"/>
              <a:t>to</a:t>
            </a:r>
            <a:r>
              <a:rPr lang="zh-CN" altLang="en-US" sz="1800" dirty="0"/>
              <a:t> </a:t>
            </a:r>
            <a:r>
              <a:rPr lang="en-US" altLang="zh-CN" sz="1800" dirty="0"/>
              <a:t>an</a:t>
            </a:r>
            <a:r>
              <a:rPr lang="zh-CN" altLang="en-US" sz="1800" dirty="0"/>
              <a:t> </a:t>
            </a:r>
            <a:r>
              <a:rPr lang="en-US" altLang="zh-CN" sz="1800" dirty="0"/>
              <a:t>aspect</a:t>
            </a:r>
          </a:p>
        </p:txBody>
      </p:sp>
    </p:spTree>
    <p:extLst>
      <p:ext uri="{BB962C8B-B14F-4D97-AF65-F5344CB8AC3E}">
        <p14:creationId xmlns:p14="http://schemas.microsoft.com/office/powerpoint/2010/main" val="2414791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1DCF25-E0BE-4BC4-9BAD-119F4063B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2 </a:t>
            </a:r>
            <a:r>
              <a:rPr lang="en-US" altLang="zh-CN" sz="2000" dirty="0">
                <a:solidFill>
                  <a:srgbClr val="00B050"/>
                </a:solidFill>
              </a:rPr>
              <a:t>Fake News Challenge</a:t>
            </a:r>
            <a:endParaRPr lang="zh-CN" altLang="en-US" sz="2000" dirty="0">
              <a:solidFill>
                <a:srgbClr val="00B05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A67244D-FB67-4688-9C40-FE0730CE7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318" y="1527095"/>
            <a:ext cx="4605447" cy="4346652"/>
          </a:xfrm>
        </p:spPr>
        <p:txBody>
          <a:bodyPr>
            <a:noAutofit/>
          </a:bodyPr>
          <a:lstStyle/>
          <a:p>
            <a:r>
              <a:rPr lang="en-US" altLang="zh-CN" sz="2000" dirty="0"/>
              <a:t>This project is borrowed from a public challenge for fake news detection. Details</a:t>
            </a:r>
            <a:r>
              <a:rPr lang="zh-CN" altLang="en-US" sz="2000" dirty="0"/>
              <a:t> </a:t>
            </a:r>
            <a:r>
              <a:rPr lang="en-US" altLang="zh-CN" sz="2000" dirty="0"/>
              <a:t>can be found in </a:t>
            </a:r>
            <a:r>
              <a:rPr lang="en-US" altLang="zh-CN" sz="2000" dirty="0">
                <a:hlinkClick r:id="rId2"/>
              </a:rPr>
              <a:t>http://www.fakenewschallenge.org/ </a:t>
            </a:r>
            <a:r>
              <a:rPr lang="en-US" altLang="zh-CN" sz="2000" dirty="0"/>
              <a:t> including the dataset.</a:t>
            </a:r>
          </a:p>
          <a:p>
            <a:pPr lvl="1"/>
            <a:r>
              <a:rPr lang="en-US" altLang="zh-CN" sz="1600" dirty="0"/>
              <a:t>Report and implementation of the top-3 teams can be found at the bottom.</a:t>
            </a:r>
          </a:p>
          <a:p>
            <a:pPr lvl="1"/>
            <a:r>
              <a:rPr lang="en-US" altLang="zh-CN" sz="1600" dirty="0"/>
              <a:t>You are required to implement at least one of their models. A novel model for this task is highly encouraged.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4B35BDD-E0A3-419F-8109-2127BCAB5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5FA66E3-6FA6-162D-7CD4-11605F434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5871" y="1255674"/>
            <a:ext cx="6126529" cy="24400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86CD7A-BF2B-20F3-85B4-CA944A8C21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6678" y="3658063"/>
            <a:ext cx="5998922" cy="2834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2712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6FF3D-ABF8-FD86-C694-2EC5D36B28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3</a:t>
            </a:r>
            <a:r>
              <a:rPr lang="zh-CN" altLang="en-US" sz="2800" b="1" dirty="0"/>
              <a:t> </a:t>
            </a:r>
            <a:r>
              <a:rPr lang="en-US" sz="2000" b="1" dirty="0">
                <a:solidFill>
                  <a:srgbClr val="00B050"/>
                </a:solidFill>
              </a:rPr>
              <a:t>SemEval 2022 Task 8: Multilingual News Article Similarity</a:t>
            </a:r>
            <a:endParaRPr lang="en-CN" sz="2000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8A44B-D8E4-DC99-C9E9-AF56436DE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25" y="1108433"/>
            <a:ext cx="5578475" cy="3570038"/>
          </a:xfrm>
        </p:spPr>
        <p:txBody>
          <a:bodyPr>
            <a:noAutofit/>
          </a:bodyPr>
          <a:lstStyle/>
          <a:p>
            <a:pPr algn="l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The task is: </a:t>
            </a:r>
            <a:r>
              <a:rPr lang="en-US" sz="1600" b="1" dirty="0">
                <a:effectLst/>
              </a:rPr>
              <a:t>Given a pair of news articles, are they covering the same news story</a:t>
            </a:r>
            <a:r>
              <a:rPr lang="en-US" sz="1600" dirty="0">
                <a:effectLst/>
              </a:rPr>
              <a:t>?</a:t>
            </a:r>
          </a:p>
          <a:p>
            <a:pPr algn="l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This SemEval task aims to develop systems that identify multilingual news articles that provide similar information</a:t>
            </a:r>
          </a:p>
          <a:p>
            <a:pPr algn="l"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effectLst/>
              </a:rPr>
              <a:t>This is a document-level similarity task in the applied domain of news articles, rating them pairwise on a 4-point scale from most to least similar</a:t>
            </a:r>
          </a:p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sz="1600" dirty="0">
                <a:hlinkClick r:id="rId2"/>
              </a:rPr>
              <a:t>https://competitions.codalab.org/competitions/33835</a:t>
            </a:r>
            <a:r>
              <a:rPr lang="zh-CN" altLang="en-US" sz="1600" dirty="0"/>
              <a:t> </a:t>
            </a:r>
            <a:endParaRPr lang="en-US" altLang="zh-CN" sz="1600" dirty="0"/>
          </a:p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altLang="zh-CN" sz="1600" dirty="0">
                <a:hlinkClick r:id="rId3"/>
              </a:rPr>
              <a:t>Paper:</a:t>
            </a:r>
            <a:r>
              <a:rPr lang="zh-CN" altLang="en-US" sz="1600" dirty="0">
                <a:hlinkClick r:id="rId3"/>
              </a:rPr>
              <a:t> </a:t>
            </a:r>
            <a:r>
              <a:rPr lang="en-US" altLang="zh-CN" sz="1600" dirty="0">
                <a:hlinkClick r:id="rId3"/>
              </a:rPr>
              <a:t>https://aclanthology.org/2022.semeval-1.155.pdf</a:t>
            </a:r>
            <a:endParaRPr lang="en-US" altLang="zh-CN" sz="1600" dirty="0"/>
          </a:p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altLang="zh-CN" sz="1600" dirty="0"/>
              <a:t>Example</a:t>
            </a:r>
            <a:r>
              <a:rPr lang="zh-CN" altLang="en-US" sz="1600" dirty="0"/>
              <a:t> </a:t>
            </a:r>
            <a:r>
              <a:rPr lang="en-US" altLang="zh-CN" sz="1600" dirty="0"/>
              <a:t>code:</a:t>
            </a:r>
            <a:r>
              <a:rPr lang="zh-CN" altLang="en-US" sz="1600" dirty="0"/>
              <a:t> </a:t>
            </a:r>
            <a:r>
              <a:rPr lang="en-US" altLang="zh-CN" sz="1600" dirty="0">
                <a:hlinkClick r:id="rId4"/>
              </a:rPr>
              <a:t>https://github.com/upura/semeval2022-task8-multilingual-news-article-similarity</a:t>
            </a:r>
            <a:r>
              <a:rPr lang="zh-CN" altLang="en-US" sz="1600" dirty="0"/>
              <a:t>  </a:t>
            </a:r>
            <a:endParaRPr lang="en-US" altLang="zh-C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B740E7-24A7-577F-6732-8A859B675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6</a:t>
            </a:fld>
            <a:endParaRPr lang="zh-CN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3B00C9B-22A4-05DD-08C2-87D42B9EB2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6627" y="4576008"/>
            <a:ext cx="4340269" cy="160859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1AFD72-C3EF-B07C-9A56-B3F7C0B780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6752" y="1108432"/>
            <a:ext cx="5278628" cy="520408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6F2AC4-C6CB-7EB1-EF50-8BBC95E255C8}"/>
              </a:ext>
            </a:extLst>
          </p:cNvPr>
          <p:cNvSpPr txBox="1"/>
          <p:nvPr/>
        </p:nvSpPr>
        <p:spPr>
          <a:xfrm>
            <a:off x="794509" y="6323754"/>
            <a:ext cx="502450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N" sz="1600" dirty="0"/>
              <a:t>This year: </a:t>
            </a:r>
            <a:r>
              <a:rPr lang="en-CN" sz="1600" dirty="0">
                <a:hlinkClick r:id="rId7"/>
              </a:rPr>
              <a:t>https://semeval.github.io/SemEval2024/</a:t>
            </a:r>
            <a:r>
              <a:rPr lang="en-CN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02320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FC42E0-E6CC-4C5F-B082-303FE97A2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4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Commonsense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Validation and Explanation (Task A)</a:t>
            </a:r>
            <a:endParaRPr lang="zh-CN" altLang="en-US" sz="3200" dirty="0">
              <a:solidFill>
                <a:srgbClr val="00B050"/>
              </a:soli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500ABCE-8119-4156-9200-8FB01E974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326" y="1327698"/>
            <a:ext cx="5735051" cy="4887365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altLang="zh-CN" sz="2000" dirty="0"/>
              <a:t>This project is based on the ACL 2019 paper </a:t>
            </a:r>
          </a:p>
          <a:p>
            <a:pPr marL="0" indent="0" algn="ctr">
              <a:spcAft>
                <a:spcPts val="600"/>
              </a:spcAft>
              <a:buNone/>
            </a:pPr>
            <a:r>
              <a:rPr lang="en-US" altLang="zh-CN" sz="1600" b="1" dirty="0"/>
              <a:t>Does It Make Sense? And why? A Pilot Study for Sense Making and Explanation</a:t>
            </a:r>
            <a:r>
              <a:rPr lang="en-US" altLang="zh-CN" sz="1800" b="1" dirty="0"/>
              <a:t> </a:t>
            </a:r>
            <a:endParaRPr lang="en-US" altLang="zh-CN" sz="2000" dirty="0"/>
          </a:p>
          <a:p>
            <a:pPr>
              <a:spcAft>
                <a:spcPts val="600"/>
              </a:spcAft>
            </a:pPr>
            <a:r>
              <a:rPr lang="en-US" altLang="zh-CN" sz="2000" dirty="0"/>
              <a:t>There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subtasks:</a:t>
            </a:r>
            <a:r>
              <a:rPr lang="zh-CN" altLang="en-US" sz="2000" dirty="0"/>
              <a:t> </a:t>
            </a:r>
            <a:r>
              <a:rPr lang="en-US" altLang="zh-CN" sz="2000" dirty="0"/>
              <a:t>task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task</a:t>
            </a:r>
            <a:r>
              <a:rPr lang="zh-CN" altLang="en-US" sz="2000" dirty="0"/>
              <a:t> </a:t>
            </a:r>
            <a:r>
              <a:rPr lang="en-US" altLang="zh-CN" sz="2000" dirty="0"/>
              <a:t>B.</a:t>
            </a:r>
            <a:r>
              <a:rPr lang="zh-CN" altLang="en-US" sz="2000" dirty="0"/>
              <a:t> </a:t>
            </a: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choose</a:t>
            </a:r>
            <a:r>
              <a:rPr lang="zh-CN" altLang="en-US" sz="2000" dirty="0"/>
              <a:t> </a:t>
            </a:r>
            <a:r>
              <a:rPr lang="en-US" altLang="zh-CN" sz="2000" dirty="0"/>
              <a:t>either</a:t>
            </a:r>
            <a:r>
              <a:rPr lang="zh-CN" altLang="en-US" sz="2000" dirty="0"/>
              <a:t> </a:t>
            </a:r>
            <a:r>
              <a:rPr lang="en-US" altLang="zh-CN" sz="2000" dirty="0"/>
              <a:t>one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project or both.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>
              <a:spcAft>
                <a:spcPts val="600"/>
              </a:spcAft>
            </a:pP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required</a:t>
            </a:r>
            <a:r>
              <a:rPr lang="zh-CN" altLang="en-US" sz="2000" dirty="0"/>
              <a:t> </a:t>
            </a:r>
            <a:r>
              <a:rPr lang="en-US" altLang="zh-CN" sz="2000" dirty="0"/>
              <a:t>to implement</a:t>
            </a:r>
            <a:r>
              <a:rPr lang="zh-CN" altLang="en-US" sz="2000" dirty="0"/>
              <a:t> </a:t>
            </a:r>
            <a:r>
              <a:rPr lang="en-US" altLang="zh-CN" sz="2000" dirty="0"/>
              <a:t>at</a:t>
            </a:r>
            <a:r>
              <a:rPr lang="zh-CN" altLang="en-US" sz="2000" dirty="0"/>
              <a:t> </a:t>
            </a:r>
            <a:r>
              <a:rPr lang="en-US" altLang="zh-CN" sz="2000" dirty="0"/>
              <a:t>least</a:t>
            </a:r>
            <a:r>
              <a:rPr lang="zh-CN" altLang="en-US" sz="2000" dirty="0"/>
              <a:t> </a:t>
            </a:r>
            <a:r>
              <a:rPr lang="en-US" altLang="zh-CN" sz="2000" dirty="0"/>
              <a:t>one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models</a:t>
            </a:r>
            <a:r>
              <a:rPr lang="zh-CN" altLang="en-US" sz="2000" dirty="0"/>
              <a:t> </a:t>
            </a:r>
            <a:r>
              <a:rPr lang="en-US" altLang="zh-CN" sz="2000" dirty="0"/>
              <a:t>except</a:t>
            </a:r>
            <a:r>
              <a:rPr lang="zh-CN" altLang="en-US" sz="2000" dirty="0"/>
              <a:t> </a:t>
            </a:r>
            <a:r>
              <a:rPr lang="en-US" altLang="zh-CN" sz="2000" dirty="0"/>
              <a:t>Random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paper,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devise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own</a:t>
            </a:r>
            <a:r>
              <a:rPr lang="zh-CN" altLang="en-US" sz="2000" dirty="0"/>
              <a:t> </a:t>
            </a:r>
            <a:r>
              <a:rPr lang="en-US" altLang="zh-CN" sz="2000" dirty="0"/>
              <a:t>methods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improve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performance.</a:t>
            </a:r>
          </a:p>
          <a:p>
            <a:pPr>
              <a:spcAft>
                <a:spcPts val="600"/>
              </a:spcAft>
            </a:pPr>
            <a:r>
              <a:rPr lang="en-US" altLang="zh-CN" sz="2000" b="1" dirty="0"/>
              <a:t>Datasets</a:t>
            </a:r>
            <a:r>
              <a:rPr lang="en-US" altLang="zh-CN" sz="2000" dirty="0"/>
              <a:t>: </a:t>
            </a:r>
            <a:r>
              <a:rPr lang="en-US" altLang="zh-CN" sz="1800" dirty="0">
                <a:hlinkClick r:id="rId2"/>
              </a:rPr>
              <a:t>https://github.com/wangcunxiang/SemEval2020-Task4-Commonsense-Validation-and-Explanation</a:t>
            </a:r>
            <a:r>
              <a:rPr lang="en-US" altLang="zh-CN" sz="1800" dirty="0"/>
              <a:t> </a:t>
            </a:r>
            <a:endParaRPr lang="en-US" altLang="zh-CN" sz="2000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08A07BF-F6B5-4190-9565-D17C79CC2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6B319FB4-F2FC-996B-2559-72D77C3A466A}"/>
              </a:ext>
            </a:extLst>
          </p:cNvPr>
          <p:cNvSpPr txBox="1">
            <a:spLocks/>
          </p:cNvSpPr>
          <p:nvPr/>
        </p:nvSpPr>
        <p:spPr>
          <a:xfrm>
            <a:off x="6347913" y="1108433"/>
            <a:ext cx="5439275" cy="55082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altLang="zh-CN" sz="1800" b="1" dirty="0"/>
              <a:t>Task A</a:t>
            </a:r>
            <a:r>
              <a:rPr lang="en-US" altLang="zh-CN" sz="1800" dirty="0"/>
              <a:t>: Commonsense Validation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Choose from two natural language statements to judge which one is against commonsense.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altLang="zh-CN" sz="1800" b="1" dirty="0"/>
              <a:t>Example</a:t>
            </a:r>
            <a:r>
              <a:rPr lang="en-US" altLang="zh-CN" sz="1800" dirty="0"/>
              <a:t>: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Which statement of the two is against commonsense?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Statement 1: He put a turkey into the fridge. 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Statement 2: He put an elephant into the fridge (</a:t>
            </a:r>
            <a:r>
              <a:rPr lang="en-US" altLang="zh-CN" sz="1600" dirty="0">
                <a:solidFill>
                  <a:srgbClr val="00B050"/>
                </a:solidFill>
              </a:rPr>
              <a:t>against commonsense</a:t>
            </a:r>
            <a:r>
              <a:rPr lang="en-US" altLang="zh-CN" sz="1600" dirty="0"/>
              <a:t>).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altLang="zh-CN" sz="1800" b="1" dirty="0"/>
              <a:t>Input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Two statements (sent0, sent1) with similar words.</a:t>
            </a:r>
          </a:p>
          <a:p>
            <a:pPr>
              <a:lnSpc>
                <a:spcPct val="120000"/>
              </a:lnSpc>
              <a:spcAft>
                <a:spcPts val="0"/>
              </a:spcAft>
            </a:pPr>
            <a:r>
              <a:rPr lang="en-US" altLang="zh-CN" sz="1800" b="1" dirty="0"/>
              <a:t>Output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0 or 1</a:t>
            </a:r>
          </a:p>
          <a:p>
            <a:pPr lvl="1">
              <a:lnSpc>
                <a:spcPct val="120000"/>
              </a:lnSpc>
              <a:spcAft>
                <a:spcPts val="0"/>
              </a:spcAft>
            </a:pPr>
            <a:r>
              <a:rPr lang="en-US" altLang="zh-CN" sz="1600" dirty="0"/>
              <a:t>0 means sent0 is against commonsense, while 1 means sent1 is against commonsense.</a:t>
            </a:r>
          </a:p>
        </p:txBody>
      </p:sp>
    </p:spTree>
    <p:extLst>
      <p:ext uri="{BB962C8B-B14F-4D97-AF65-F5344CB8AC3E}">
        <p14:creationId xmlns:p14="http://schemas.microsoft.com/office/powerpoint/2010/main" val="34003447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C7F3E2-1E37-43BD-89F4-C9097FD90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5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Commonsense</a:t>
            </a:r>
            <a:r>
              <a:rPr kumimoji="1" lang="zh-CN" altLang="en-US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 </a:t>
            </a:r>
            <a:r>
              <a:rPr kumimoji="1" lang="en-US" altLang="zh-CN" sz="2000" b="1" dirty="0">
                <a:solidFill>
                  <a:srgbClr val="00B050"/>
                </a:solidFill>
                <a:ea typeface="Times New Roman" charset="0"/>
                <a:cs typeface="Times New Roman" charset="0"/>
              </a:rPr>
              <a:t>Validation and Explanation (Task B)</a:t>
            </a:r>
            <a:endParaRPr lang="zh-CN" altLang="en-US" sz="32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A65CCA2-C164-443D-B1B7-03B1C6D964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8444" y="1242189"/>
            <a:ext cx="5379230" cy="4860219"/>
          </a:xfrm>
        </p:spPr>
        <p:txBody>
          <a:bodyPr>
            <a:normAutofit/>
          </a:bodyPr>
          <a:lstStyle/>
          <a:p>
            <a:pPr>
              <a:spcAft>
                <a:spcPts val="0"/>
              </a:spcAft>
            </a:pPr>
            <a:r>
              <a:rPr lang="en-US" altLang="zh-CN" sz="1800" b="1" dirty="0"/>
              <a:t>Task B</a:t>
            </a:r>
            <a:r>
              <a:rPr lang="en-US" altLang="zh-CN" sz="1800" dirty="0"/>
              <a:t>: Commonsense Explanation</a:t>
            </a:r>
          </a:p>
          <a:p>
            <a:pPr lvl="1">
              <a:spcAft>
                <a:spcPts val="0"/>
              </a:spcAft>
            </a:pPr>
            <a:r>
              <a:rPr lang="en-US" altLang="zh-CN" sz="1600" dirty="0"/>
              <a:t>Find the key reason from three options to explain why a given statement does not make sense.</a:t>
            </a:r>
          </a:p>
          <a:p>
            <a:pPr>
              <a:spcAft>
                <a:spcPts val="0"/>
              </a:spcAft>
            </a:pPr>
            <a:r>
              <a:rPr lang="en-US" altLang="zh-CN" sz="1800" b="1" dirty="0"/>
              <a:t>Example</a:t>
            </a:r>
            <a:endParaRPr lang="en-US" altLang="zh-CN" sz="1800" dirty="0"/>
          </a:p>
          <a:p>
            <a:pPr lvl="1">
              <a:spcAft>
                <a:spcPts val="0"/>
              </a:spcAft>
            </a:pPr>
            <a:r>
              <a:rPr lang="en-US" altLang="zh-CN" sz="1600" dirty="0"/>
              <a:t>Statement: He put an elephant into the fridge.</a:t>
            </a:r>
          </a:p>
          <a:p>
            <a:pPr lvl="1">
              <a:spcAft>
                <a:spcPts val="0"/>
              </a:spcAft>
            </a:pPr>
            <a:r>
              <a:rPr lang="en-US" altLang="zh-CN" sz="1600" dirty="0"/>
              <a:t>Reasons</a:t>
            </a:r>
          </a:p>
          <a:p>
            <a:pPr lvl="2">
              <a:spcAft>
                <a:spcPts val="0"/>
              </a:spcAft>
            </a:pPr>
            <a:r>
              <a:rPr lang="en-US" altLang="zh-CN" sz="1400" dirty="0"/>
              <a:t>A: An elephant is much bigger than a fridge. (correct explanation)</a:t>
            </a:r>
          </a:p>
          <a:p>
            <a:pPr lvl="2">
              <a:spcAft>
                <a:spcPts val="0"/>
              </a:spcAft>
            </a:pPr>
            <a:r>
              <a:rPr lang="en-US" altLang="zh-CN" sz="1400" dirty="0"/>
              <a:t>B: Elephants are usually white while fridges are usually white.</a:t>
            </a:r>
          </a:p>
          <a:p>
            <a:pPr lvl="2">
              <a:spcAft>
                <a:spcPts val="0"/>
              </a:spcAft>
            </a:pPr>
            <a:r>
              <a:rPr lang="en-US" altLang="zh-CN" sz="1400" dirty="0"/>
              <a:t>C: An elephant cannot eat a fridge.</a:t>
            </a:r>
          </a:p>
          <a:p>
            <a:pPr>
              <a:spcAft>
                <a:spcPts val="0"/>
              </a:spcAft>
            </a:pPr>
            <a:r>
              <a:rPr lang="en-US" altLang="zh-CN" sz="1800" b="1" dirty="0"/>
              <a:t>Input</a:t>
            </a:r>
          </a:p>
          <a:p>
            <a:pPr lvl="1">
              <a:spcAft>
                <a:spcPts val="0"/>
              </a:spcAft>
            </a:pPr>
            <a:r>
              <a:rPr lang="en-US" altLang="zh-CN" sz="1600" dirty="0"/>
              <a:t>One statement against commonsense and three options for explanation.</a:t>
            </a:r>
          </a:p>
          <a:p>
            <a:pPr>
              <a:spcAft>
                <a:spcPts val="0"/>
              </a:spcAft>
            </a:pPr>
            <a:r>
              <a:rPr lang="en-US" altLang="zh-CN" sz="1800" b="1" dirty="0"/>
              <a:t>Output</a:t>
            </a:r>
          </a:p>
          <a:p>
            <a:pPr lvl="1">
              <a:spcAft>
                <a:spcPts val="0"/>
              </a:spcAft>
            </a:pPr>
            <a:r>
              <a:rPr lang="en-US" altLang="zh-CN" sz="1600" dirty="0"/>
              <a:t>A, B or C 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927BD0E-D32A-4D82-AB49-2C1AA5144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C8BB421-126E-41CB-B73A-69D52E98CAE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/>
              <a:cs typeface="+mn-cs"/>
            </a:endParaRPr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222026A1-90E1-6AC4-22E8-3D8CB446738A}"/>
              </a:ext>
            </a:extLst>
          </p:cNvPr>
          <p:cNvSpPr txBox="1">
            <a:spLocks/>
          </p:cNvSpPr>
          <p:nvPr/>
        </p:nvSpPr>
        <p:spPr>
          <a:xfrm>
            <a:off x="314326" y="1327698"/>
            <a:ext cx="5943039" cy="47747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1800"/>
              </a:spcAft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altLang="zh-CN" sz="2000" dirty="0"/>
              <a:t>This project is based on the ACL 2019 paper</a:t>
            </a:r>
          </a:p>
          <a:p>
            <a:pPr marL="0" indent="0" algn="ctr">
              <a:spcAft>
                <a:spcPts val="600"/>
              </a:spcAft>
              <a:buNone/>
            </a:pPr>
            <a:r>
              <a:rPr lang="en-US" altLang="zh-CN" sz="1600" b="1" dirty="0"/>
              <a:t>Does It Make Sense? And why? A Pilot Study for Sense Making and Explanation</a:t>
            </a:r>
            <a:endParaRPr lang="en-US" altLang="zh-CN" sz="1800" dirty="0"/>
          </a:p>
          <a:p>
            <a:pPr>
              <a:spcAft>
                <a:spcPts val="600"/>
              </a:spcAft>
            </a:pPr>
            <a:r>
              <a:rPr lang="en-US" altLang="zh-CN" sz="2000" dirty="0"/>
              <a:t>There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subtasks:</a:t>
            </a:r>
            <a:r>
              <a:rPr lang="zh-CN" altLang="en-US" sz="2000" dirty="0"/>
              <a:t> </a:t>
            </a:r>
            <a:r>
              <a:rPr lang="en-US" altLang="zh-CN" sz="2000" dirty="0"/>
              <a:t>task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task</a:t>
            </a:r>
            <a:r>
              <a:rPr lang="zh-CN" altLang="en-US" sz="2000" dirty="0"/>
              <a:t> </a:t>
            </a:r>
            <a:r>
              <a:rPr lang="en-US" altLang="zh-CN" sz="2000" dirty="0"/>
              <a:t>B.</a:t>
            </a:r>
            <a:r>
              <a:rPr lang="zh-CN" altLang="en-US" sz="2000" dirty="0"/>
              <a:t> </a:t>
            </a: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can</a:t>
            </a:r>
            <a:r>
              <a:rPr lang="zh-CN" altLang="en-US" sz="2000" dirty="0"/>
              <a:t> </a:t>
            </a:r>
            <a:r>
              <a:rPr lang="en-US" altLang="zh-CN" sz="2000" dirty="0"/>
              <a:t>choose</a:t>
            </a:r>
            <a:r>
              <a:rPr lang="zh-CN" altLang="en-US" sz="2000" dirty="0"/>
              <a:t> </a:t>
            </a:r>
            <a:r>
              <a:rPr lang="en-US" altLang="zh-CN" sz="2000" dirty="0"/>
              <a:t>either</a:t>
            </a:r>
            <a:r>
              <a:rPr lang="zh-CN" altLang="en-US" sz="2000" dirty="0"/>
              <a:t> </a:t>
            </a:r>
            <a:r>
              <a:rPr lang="en-US" altLang="zh-CN" sz="2000" dirty="0"/>
              <a:t>one</a:t>
            </a:r>
            <a:r>
              <a:rPr lang="zh-CN" altLang="en-US" sz="2000" dirty="0"/>
              <a:t> </a:t>
            </a:r>
            <a:r>
              <a:rPr lang="en-US" altLang="zh-CN" sz="2000" dirty="0"/>
              <a:t>for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project or both.</a:t>
            </a:r>
            <a:r>
              <a:rPr lang="zh-CN" altLang="en-US" sz="2000" dirty="0"/>
              <a:t> </a:t>
            </a:r>
            <a:endParaRPr lang="en-US" altLang="zh-CN" sz="2000" dirty="0"/>
          </a:p>
          <a:p>
            <a:pPr>
              <a:spcAft>
                <a:spcPts val="600"/>
              </a:spcAft>
            </a:pPr>
            <a:r>
              <a:rPr lang="en-US" altLang="zh-CN" sz="2000" dirty="0"/>
              <a:t>You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required</a:t>
            </a:r>
            <a:r>
              <a:rPr lang="zh-CN" altLang="en-US" sz="2000" dirty="0"/>
              <a:t> </a:t>
            </a:r>
            <a:r>
              <a:rPr lang="en-US" altLang="zh-CN" sz="2000" dirty="0"/>
              <a:t>to implement</a:t>
            </a:r>
            <a:r>
              <a:rPr lang="zh-CN" altLang="en-US" sz="2000" dirty="0"/>
              <a:t> </a:t>
            </a:r>
            <a:r>
              <a:rPr lang="en-US" altLang="zh-CN" sz="2000" dirty="0"/>
              <a:t>at</a:t>
            </a:r>
            <a:r>
              <a:rPr lang="zh-CN" altLang="en-US" sz="2000" dirty="0"/>
              <a:t> </a:t>
            </a:r>
            <a:r>
              <a:rPr lang="en-US" altLang="zh-CN" sz="2000" dirty="0"/>
              <a:t>least</a:t>
            </a:r>
            <a:r>
              <a:rPr lang="zh-CN" altLang="en-US" sz="2000" dirty="0"/>
              <a:t> </a:t>
            </a:r>
            <a:r>
              <a:rPr lang="en-US" altLang="zh-CN" sz="2000" dirty="0"/>
              <a:t>one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models</a:t>
            </a:r>
            <a:r>
              <a:rPr lang="zh-CN" altLang="en-US" sz="2000" dirty="0"/>
              <a:t> </a:t>
            </a:r>
            <a:r>
              <a:rPr lang="en-US" altLang="zh-CN" sz="2000" dirty="0"/>
              <a:t>except</a:t>
            </a:r>
            <a:r>
              <a:rPr lang="zh-CN" altLang="en-US" sz="2000" dirty="0"/>
              <a:t> </a:t>
            </a:r>
            <a:r>
              <a:rPr lang="en-US" altLang="zh-CN" sz="2000" dirty="0"/>
              <a:t>Random</a:t>
            </a:r>
            <a:r>
              <a:rPr lang="zh-CN" altLang="en-US" sz="2000" dirty="0"/>
              <a:t> </a:t>
            </a:r>
            <a:r>
              <a:rPr lang="en-US" altLang="zh-CN" sz="2000" dirty="0"/>
              <a:t>in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paper,</a:t>
            </a:r>
            <a:r>
              <a:rPr lang="zh-CN" altLang="en-US" sz="2000" dirty="0"/>
              <a:t> </a:t>
            </a:r>
            <a:r>
              <a:rPr lang="en-US" altLang="zh-CN" sz="2000" dirty="0"/>
              <a:t>or</a:t>
            </a:r>
            <a:r>
              <a:rPr lang="zh-CN" altLang="en-US" sz="2000" dirty="0"/>
              <a:t> </a:t>
            </a:r>
            <a:r>
              <a:rPr lang="en-US" altLang="zh-CN" sz="2000" dirty="0"/>
              <a:t>devise</a:t>
            </a:r>
            <a:r>
              <a:rPr lang="zh-CN" altLang="en-US" sz="2000" dirty="0"/>
              <a:t> </a:t>
            </a:r>
            <a:r>
              <a:rPr lang="en-US" altLang="zh-CN" sz="2000" dirty="0"/>
              <a:t>your</a:t>
            </a:r>
            <a:r>
              <a:rPr lang="zh-CN" altLang="en-US" sz="2000" dirty="0"/>
              <a:t> </a:t>
            </a:r>
            <a:r>
              <a:rPr lang="en-US" altLang="zh-CN" sz="2000" dirty="0"/>
              <a:t>own</a:t>
            </a:r>
            <a:r>
              <a:rPr lang="zh-CN" altLang="en-US" sz="2000" dirty="0"/>
              <a:t> </a:t>
            </a:r>
            <a:r>
              <a:rPr lang="en-US" altLang="zh-CN" sz="2000" dirty="0"/>
              <a:t>methods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improve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performance.</a:t>
            </a:r>
          </a:p>
          <a:p>
            <a:pPr>
              <a:spcAft>
                <a:spcPts val="600"/>
              </a:spcAft>
            </a:pPr>
            <a:r>
              <a:rPr lang="en-US" altLang="zh-CN" sz="2000" b="1" dirty="0"/>
              <a:t>Datasets</a:t>
            </a:r>
            <a:r>
              <a:rPr lang="en-US" altLang="zh-CN" sz="2000" dirty="0"/>
              <a:t>: </a:t>
            </a:r>
            <a:r>
              <a:rPr lang="en-US" altLang="zh-CN" sz="1800" dirty="0">
                <a:hlinkClick r:id="rId2"/>
              </a:rPr>
              <a:t>https://github.com/wangcunxiang/SemEval2020-Task4-Commonsense-Validation-and-Explanation</a:t>
            </a:r>
            <a:r>
              <a:rPr lang="en-US" altLang="zh-CN" sz="1800" dirty="0"/>
              <a:t> </a:t>
            </a:r>
            <a:endParaRPr lang="en-US" altLang="zh-CN" sz="2000" dirty="0"/>
          </a:p>
        </p:txBody>
      </p:sp>
    </p:spTree>
    <p:extLst>
      <p:ext uri="{BB962C8B-B14F-4D97-AF65-F5344CB8AC3E}">
        <p14:creationId xmlns:p14="http://schemas.microsoft.com/office/powerpoint/2010/main" val="427728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114BE-0A97-DD3D-6310-B264B4DF4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2800" b="1" dirty="0"/>
              <a:t>Example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Task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6</a:t>
            </a:r>
            <a:r>
              <a:rPr lang="zh-CN" altLang="en-US" sz="2800" b="1" dirty="0"/>
              <a:t> </a:t>
            </a:r>
            <a:r>
              <a:rPr lang="en-US" sz="2000" b="1" i="0" dirty="0">
                <a:solidFill>
                  <a:srgbClr val="00B050"/>
                </a:solidFill>
                <a:effectLst/>
                <a:highlight>
                  <a:srgbClr val="FFFFFF"/>
                </a:highlight>
              </a:rPr>
              <a:t>Feedback Prize - English Language Learning</a:t>
            </a:r>
            <a:endParaRPr lang="en-CN" dirty="0">
              <a:solidFill>
                <a:srgbClr val="00B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6A168-1B43-90EF-1C33-E8F4C01018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789" y="1509266"/>
            <a:ext cx="3916688" cy="3985381"/>
          </a:xfrm>
        </p:spPr>
        <p:txBody>
          <a:bodyPr>
            <a:noAutofit/>
          </a:bodyPr>
          <a:lstStyle/>
          <a:p>
            <a:pPr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The task is: </a:t>
            </a:r>
            <a:r>
              <a:rPr lang="en-US" sz="1600" b="1" dirty="0"/>
              <a:t>Assess the language proficiency of 8th-12th grade English Language Learners (ELLs)</a:t>
            </a:r>
            <a:endParaRPr lang="en-US" sz="1600" dirty="0"/>
          </a:p>
          <a:p>
            <a:pPr>
              <a:spcBef>
                <a:spcPts val="4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This task aims to receive more accurate feedback on their language development and expedite the grading cycle for teachers</a:t>
            </a:r>
            <a:r>
              <a:rPr lang="en-US" altLang="zh-CN" sz="1600" dirty="0"/>
              <a:t>.</a:t>
            </a:r>
            <a:endParaRPr lang="en-US" sz="1600" dirty="0"/>
          </a:p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sz="1600" b="0" i="0" dirty="0">
                <a:solidFill>
                  <a:srgbClr val="5F6368"/>
                </a:solidFill>
                <a:effectLst/>
                <a:highlight>
                  <a:srgbClr val="FFFFFF"/>
                </a:highlight>
                <a:latin typeface="Inter"/>
                <a:hlinkClick r:id="rId2"/>
              </a:rPr>
              <a:t>https://www.kaggle.com/competitions/feedback-prize-english-language-learning/data</a:t>
            </a:r>
            <a:r>
              <a:rPr lang="zh-CN" altLang="en-US" sz="1600" dirty="0">
                <a:solidFill>
                  <a:srgbClr val="5F6368"/>
                </a:solidFill>
                <a:highlight>
                  <a:srgbClr val="FFFFFF"/>
                </a:highlight>
                <a:latin typeface="Inter"/>
              </a:rPr>
              <a:t> </a:t>
            </a:r>
            <a:endParaRPr lang="en-US" altLang="zh-CN" sz="1600" dirty="0">
              <a:solidFill>
                <a:srgbClr val="5F6368"/>
              </a:solidFill>
              <a:highlight>
                <a:srgbClr val="FFFFFF"/>
              </a:highlight>
              <a:latin typeface="Inter"/>
            </a:endParaRPr>
          </a:p>
          <a:p>
            <a:pPr>
              <a:spcBef>
                <a:spcPts val="400"/>
              </a:spcBef>
              <a:spcAft>
                <a:spcPts val="600"/>
              </a:spcAft>
            </a:pPr>
            <a:r>
              <a:rPr lang="en-US" altLang="zh-CN" sz="1600" dirty="0"/>
              <a:t>Example</a:t>
            </a:r>
            <a:r>
              <a:rPr lang="zh-CN" altLang="en-US" sz="1600" dirty="0"/>
              <a:t> </a:t>
            </a:r>
            <a:r>
              <a:rPr lang="en-US" altLang="zh-CN" sz="1600" dirty="0"/>
              <a:t>solution:</a:t>
            </a:r>
            <a:r>
              <a:rPr lang="zh-CN" altLang="en-US" sz="1600" dirty="0"/>
              <a:t> </a:t>
            </a:r>
            <a:r>
              <a:rPr lang="en-US" altLang="zh-CN" sz="1600" b="0" i="0" dirty="0">
                <a:solidFill>
                  <a:srgbClr val="5F6368"/>
                </a:solidFill>
                <a:effectLst/>
                <a:highlight>
                  <a:srgbClr val="FFFFFF"/>
                </a:highlight>
                <a:latin typeface="Inter"/>
                <a:hlinkClick r:id="rId3"/>
              </a:rPr>
              <a:t>https://www.kaggle.com/competitions/feedback-prize-english-language-learning/code</a:t>
            </a:r>
            <a:r>
              <a:rPr lang="zh-CN" altLang="en-US" sz="1600" b="0" i="0" dirty="0">
                <a:solidFill>
                  <a:srgbClr val="5F6368"/>
                </a:solidFill>
                <a:effectLst/>
                <a:highlight>
                  <a:srgbClr val="FFFFFF"/>
                </a:highlight>
                <a:latin typeface="Inter"/>
              </a:rPr>
              <a:t> </a:t>
            </a:r>
            <a:br>
              <a:rPr lang="en-US" sz="1600" b="0" i="0" dirty="0">
                <a:solidFill>
                  <a:srgbClr val="5F6368"/>
                </a:solidFill>
                <a:effectLst/>
                <a:highlight>
                  <a:srgbClr val="FFFFFF"/>
                </a:highlight>
                <a:latin typeface="Inter"/>
              </a:rPr>
            </a:br>
            <a:endParaRPr lang="en-CN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7BF275-A0E4-6EE1-6663-C06390BB6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8BB421-126E-41CB-B73A-69D52E98CAE3}" type="slidenum">
              <a:rPr lang="zh-CN" altLang="en-US" smtClean="0"/>
              <a:t>9</a:t>
            </a:fld>
            <a:endParaRPr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E0E7127-8B66-9217-673B-A3CC9CA353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0477" y="1509266"/>
            <a:ext cx="7317634" cy="434764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73167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ahoma">
      <a:majorFont>
        <a:latin typeface="Tahoma"/>
        <a:ea typeface="Tahoma"/>
        <a:cs typeface=""/>
      </a:majorFont>
      <a:minorFont>
        <a:latin typeface="Tahoma"/>
        <a:ea typeface="Tahom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</TotalTime>
  <Words>1845</Words>
  <Application>Microsoft Macintosh PowerPoint</Application>
  <PresentationFormat>Widescreen</PresentationFormat>
  <Paragraphs>177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等线</vt:lpstr>
      <vt:lpstr>Inter</vt:lpstr>
      <vt:lpstr>Arial</vt:lpstr>
      <vt:lpstr>Calibri</vt:lpstr>
      <vt:lpstr>Cambria Math</vt:lpstr>
      <vt:lpstr>Tahoma</vt:lpstr>
      <vt:lpstr>Office 主题​​</vt:lpstr>
      <vt:lpstr>Final Project</vt:lpstr>
      <vt:lpstr>Final project overview</vt:lpstr>
      <vt:lpstr>Project types and your team</vt:lpstr>
      <vt:lpstr>Example Task 1 Aspect Based Sentiment analysis</vt:lpstr>
      <vt:lpstr>Example Task 2 Fake News Challenge</vt:lpstr>
      <vt:lpstr>Example Task 3 SemEval 2022 Task 8: Multilingual News Article Similarity</vt:lpstr>
      <vt:lpstr>Example Task 4 Commonsense Validation and Explanation (Task A)</vt:lpstr>
      <vt:lpstr>Example Task 5 Commonsense Validation and Explanation (Task B)</vt:lpstr>
      <vt:lpstr>Example Task 6 Feedback Prize - English Language Learning</vt:lpstr>
      <vt:lpstr>Example Task 7 CCL 2023 电信网络诈骗案件分类评测</vt:lpstr>
      <vt:lpstr>Example Task 8 Multiclass Product Classification</vt:lpstr>
      <vt:lpstr>Example Task 9 Other Tasks (Ruder’s list)</vt:lpstr>
      <vt:lpstr>Example Task 10 Other Tasks (Kaggle datasets, NLP)</vt:lpstr>
      <vt:lpstr>Other useful resources</vt:lpstr>
      <vt:lpstr>Evaluation timeline</vt:lpstr>
      <vt:lpstr>Evaluation timeline</vt:lpstr>
      <vt:lpstr>Outline of the report</vt:lpstr>
      <vt:lpstr>GPU resources configure your server</vt:lpstr>
      <vt:lpstr>GPU resources configure your server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Microsoft Office User</dc:creator>
  <cp:lastModifiedBy>Microsoft Office User</cp:lastModifiedBy>
  <cp:revision>39</cp:revision>
  <dcterms:created xsi:type="dcterms:W3CDTF">2024-03-29T08:01:55Z</dcterms:created>
  <dcterms:modified xsi:type="dcterms:W3CDTF">2024-04-03T05:00:37Z</dcterms:modified>
</cp:coreProperties>
</file>

<file path=docProps/thumbnail.jpeg>
</file>